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2" r:id="rId3"/>
  </p:sldMasterIdLst>
  <p:notesMasterIdLst>
    <p:notesMasterId r:id="rId62"/>
  </p:notesMasterIdLst>
  <p:handoutMasterIdLst>
    <p:handoutMasterId r:id="rId63"/>
  </p:handoutMasterIdLst>
  <p:sldIdLst>
    <p:sldId id="360" r:id="rId4"/>
    <p:sldId id="265" r:id="rId5"/>
    <p:sldId id="272" r:id="rId6"/>
    <p:sldId id="275" r:id="rId7"/>
    <p:sldId id="362" r:id="rId8"/>
    <p:sldId id="363" r:id="rId9"/>
    <p:sldId id="361" r:id="rId10"/>
    <p:sldId id="278" r:id="rId11"/>
    <p:sldId id="364" r:id="rId12"/>
    <p:sldId id="365" r:id="rId13"/>
    <p:sldId id="279" r:id="rId14"/>
    <p:sldId id="280" r:id="rId15"/>
    <p:sldId id="282" r:id="rId16"/>
    <p:sldId id="283" r:id="rId17"/>
    <p:sldId id="285" r:id="rId18"/>
    <p:sldId id="355" r:id="rId19"/>
    <p:sldId id="286" r:id="rId20"/>
    <p:sldId id="354" r:id="rId21"/>
    <p:sldId id="369" r:id="rId22"/>
    <p:sldId id="288" r:id="rId23"/>
    <p:sldId id="289" r:id="rId24"/>
    <p:sldId id="290" r:id="rId25"/>
    <p:sldId id="366" r:id="rId26"/>
    <p:sldId id="377" r:id="rId27"/>
    <p:sldId id="292" r:id="rId28"/>
    <p:sldId id="375" r:id="rId29"/>
    <p:sldId id="376" r:id="rId30"/>
    <p:sldId id="379" r:id="rId31"/>
    <p:sldId id="356" r:id="rId32"/>
    <p:sldId id="294" r:id="rId33"/>
    <p:sldId id="367" r:id="rId34"/>
    <p:sldId id="378" r:id="rId35"/>
    <p:sldId id="296" r:id="rId36"/>
    <p:sldId id="298" r:id="rId37"/>
    <p:sldId id="368" r:id="rId38"/>
    <p:sldId id="300" r:id="rId39"/>
    <p:sldId id="303" r:id="rId40"/>
    <p:sldId id="301" r:id="rId41"/>
    <p:sldId id="370" r:id="rId42"/>
    <p:sldId id="304" r:id="rId43"/>
    <p:sldId id="348" r:id="rId44"/>
    <p:sldId id="305" r:id="rId45"/>
    <p:sldId id="316" r:id="rId46"/>
    <p:sldId id="371" r:id="rId47"/>
    <p:sldId id="359" r:id="rId48"/>
    <p:sldId id="317" r:id="rId49"/>
    <p:sldId id="325" r:id="rId50"/>
    <p:sldId id="326" r:id="rId51"/>
    <p:sldId id="372" r:id="rId52"/>
    <p:sldId id="319" r:id="rId53"/>
    <p:sldId id="320" r:id="rId54"/>
    <p:sldId id="323" r:id="rId55"/>
    <p:sldId id="321" r:id="rId56"/>
    <p:sldId id="322" r:id="rId57"/>
    <p:sldId id="328" r:id="rId58"/>
    <p:sldId id="373" r:id="rId59"/>
    <p:sldId id="347" r:id="rId60"/>
    <p:sldId id="374" r:id="rId61"/>
  </p:sldIdLst>
  <p:sldSz cx="9144000" cy="6858000" type="screen4x3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5204" autoAdjust="0"/>
  </p:normalViewPr>
  <p:slideViewPr>
    <p:cSldViewPr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D8EC5-9B03-4CEB-9B73-31FAB3B8C868}" type="datetimeFigureOut">
              <a:rPr lang="fr-CA" smtClean="0"/>
              <a:t>2017-11-30</a:t>
            </a:fld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143375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3DBC7-AEDE-4335-A3BD-B8D8B4530909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096751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810" cy="479733"/>
          </a:xfrm>
          <a:prstGeom prst="rect">
            <a:avLst/>
          </a:prstGeom>
        </p:spPr>
        <p:txBody>
          <a:bodyPr vert="horz" lIns="94699" tIns="47350" rIns="94699" bIns="47350" rtlCol="0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737" y="1"/>
            <a:ext cx="3169810" cy="479733"/>
          </a:xfrm>
          <a:prstGeom prst="rect">
            <a:avLst/>
          </a:prstGeom>
        </p:spPr>
        <p:txBody>
          <a:bodyPr vert="horz" lIns="94699" tIns="47350" rIns="94699" bIns="47350" rtlCol="0"/>
          <a:lstStyle>
            <a:lvl1pPr algn="r">
              <a:defRPr sz="1200"/>
            </a:lvl1pPr>
          </a:lstStyle>
          <a:p>
            <a:fld id="{6839BBDC-7827-4C39-A131-4408FFEE2E21}" type="datetimeFigureOut">
              <a:rPr lang="fr-CA" smtClean="0"/>
              <a:t>2017-11-30</a:t>
            </a:fld>
            <a:endParaRPr lang="fr-C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99" tIns="47350" rIns="94699" bIns="47350" rtlCol="0" anchor="ctr"/>
          <a:lstStyle/>
          <a:p>
            <a:endParaRPr lang="fr-CA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30860" y="4559917"/>
            <a:ext cx="5853483" cy="4320867"/>
          </a:xfrm>
          <a:prstGeom prst="rect">
            <a:avLst/>
          </a:prstGeom>
        </p:spPr>
        <p:txBody>
          <a:bodyPr vert="horz" lIns="94699" tIns="47350" rIns="94699" bIns="4735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119832"/>
            <a:ext cx="3169810" cy="479733"/>
          </a:xfrm>
          <a:prstGeom prst="rect">
            <a:avLst/>
          </a:prstGeom>
        </p:spPr>
        <p:txBody>
          <a:bodyPr vert="horz" lIns="94699" tIns="47350" rIns="94699" bIns="47350" rtlCol="0" anchor="b"/>
          <a:lstStyle>
            <a:lvl1pPr algn="l">
              <a:defRPr sz="1200"/>
            </a:lvl1pPr>
          </a:lstStyle>
          <a:p>
            <a:endParaRPr lang="fr-C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737" y="9119832"/>
            <a:ext cx="3169810" cy="479733"/>
          </a:xfrm>
          <a:prstGeom prst="rect">
            <a:avLst/>
          </a:prstGeom>
        </p:spPr>
        <p:txBody>
          <a:bodyPr vert="horz" lIns="94699" tIns="47350" rIns="94699" bIns="47350" rtlCol="0" anchor="b"/>
          <a:lstStyle>
            <a:lvl1pPr algn="r">
              <a:defRPr sz="1200"/>
            </a:lvl1pPr>
          </a:lstStyle>
          <a:p>
            <a:fld id="{B8CC4785-670C-45D1-BC63-C7F9A2EA152C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672876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C4785-670C-45D1-BC63-C7F9A2EA152C}" type="slidenum">
              <a:rPr lang="fr-CA" smtClean="0"/>
              <a:t>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90899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Section 3</a:t>
            </a:r>
          </a:p>
          <a:p>
            <a:r>
              <a:rPr lang="fr-CA" dirty="0" smtClean="0"/>
              <a:t>Rappel que seul ENNIS est homologué dans le latex</a:t>
            </a:r>
            <a:r>
              <a:rPr lang="fr-CA" baseline="0" dirty="0" smtClean="0"/>
              <a:t> jaune</a:t>
            </a:r>
          </a:p>
          <a:p>
            <a:r>
              <a:rPr lang="fr-CA" baseline="0" dirty="0" smtClean="0"/>
              <a:t>Et le pourquoi de l’homologation durée plus longue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14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73477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Avec un produit homologué, vous devriez</a:t>
            </a:r>
            <a:r>
              <a:rPr lang="fr-CA" baseline="0" dirty="0" smtClean="0"/>
              <a:t> </a:t>
            </a:r>
            <a:r>
              <a:rPr lang="fr-CA" dirty="0" smtClean="0"/>
              <a:t>passer de classe 1 à classe 3 en une</a:t>
            </a:r>
            <a:r>
              <a:rPr lang="fr-CA" baseline="0" dirty="0" smtClean="0"/>
              <a:t> année</a:t>
            </a:r>
            <a:r>
              <a:rPr lang="fr-CA" dirty="0" smtClean="0"/>
              <a:t>. La qualité dépend (DJMA=</a:t>
            </a:r>
            <a:r>
              <a:rPr lang="fr-CA" dirty="0" smtClean="0">
                <a:effectLst/>
              </a:rPr>
              <a:t>débit journalier moyen annuel)</a:t>
            </a:r>
            <a:r>
              <a:rPr lang="fr-CA" baseline="0" dirty="0" smtClean="0"/>
              <a:t> Entretien annuel Condition d’application.</a:t>
            </a:r>
            <a:endParaRPr lang="fr-CA" dirty="0" smtClean="0"/>
          </a:p>
          <a:p>
            <a:r>
              <a:rPr lang="fr-CA" dirty="0" smtClean="0"/>
              <a:t>Vous pouvez utiliser ce guide</a:t>
            </a:r>
            <a:r>
              <a:rPr lang="fr-CA" baseline="0" dirty="0" smtClean="0"/>
              <a:t> comme prise de décision au marquage.</a:t>
            </a:r>
          </a:p>
          <a:p>
            <a:r>
              <a:rPr lang="fr-CA" baseline="0" dirty="0" smtClean="0"/>
              <a:t>Rappel que le MTQ: fond d’époxy ensuite entretien au latex.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15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19058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17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19058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18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19058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19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14995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46990">
              <a:defRPr/>
            </a:pPr>
            <a:r>
              <a:rPr lang="fr-CA" dirty="0" smtClean="0"/>
              <a:t>Manque</a:t>
            </a:r>
            <a:r>
              <a:rPr lang="fr-CA" baseline="0" dirty="0" smtClean="0"/>
              <a:t> thermoplastique.  Choix du ministère.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21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15008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46990">
              <a:defRPr/>
            </a:pPr>
            <a:r>
              <a:rPr lang="fr-CA" dirty="0" smtClean="0"/>
              <a:t>Polymérisation:</a:t>
            </a:r>
            <a:r>
              <a:rPr lang="fr-CA" baseline="0" dirty="0" smtClean="0"/>
              <a:t>  </a:t>
            </a:r>
            <a:r>
              <a:rPr lang="fr-CA" dirty="0" smtClean="0"/>
              <a:t>Action de séchage</a:t>
            </a:r>
            <a:r>
              <a:rPr lang="fr-CA" baseline="0" dirty="0" smtClean="0"/>
              <a:t> de la peinture. Structure chimique qui se transforme.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22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02569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46990">
              <a:defRPr/>
            </a:pPr>
            <a:r>
              <a:rPr lang="fr-CA" dirty="0" smtClean="0"/>
              <a:t>Polymérisation:</a:t>
            </a:r>
            <a:r>
              <a:rPr lang="fr-CA" baseline="0" dirty="0" smtClean="0"/>
              <a:t>  </a:t>
            </a:r>
            <a:r>
              <a:rPr lang="fr-CA" dirty="0" smtClean="0"/>
              <a:t>Action de séchage</a:t>
            </a:r>
            <a:r>
              <a:rPr lang="fr-CA" baseline="0" dirty="0" smtClean="0"/>
              <a:t> de la peinture. Structure chimique qui se transforme.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23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400795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46990">
              <a:defRPr/>
            </a:pPr>
            <a:r>
              <a:rPr lang="fr-CA" dirty="0" smtClean="0"/>
              <a:t>Polymérisation:</a:t>
            </a:r>
            <a:r>
              <a:rPr lang="fr-CA" baseline="0" dirty="0" smtClean="0"/>
              <a:t>  </a:t>
            </a:r>
            <a:r>
              <a:rPr lang="fr-CA" dirty="0" smtClean="0"/>
              <a:t>Action de séchage</a:t>
            </a:r>
            <a:r>
              <a:rPr lang="fr-CA" baseline="0" dirty="0" smtClean="0"/>
              <a:t> de la peinture. Structure chimique qui se transforme.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24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773696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Ou Latex…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25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74474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Toutes les normes sont disponibles</a:t>
            </a:r>
            <a:r>
              <a:rPr lang="fr-CA" baseline="0" dirty="0" smtClean="0"/>
              <a:t> dans les publications Québec.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4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32292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Ou Latex…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26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3659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Ou Latex…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27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731036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Ou Latex…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28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29453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Polymérisation:</a:t>
            </a:r>
            <a:r>
              <a:rPr lang="fr-CA" baseline="0" dirty="0" smtClean="0"/>
              <a:t>  </a:t>
            </a:r>
            <a:r>
              <a:rPr lang="fr-CA" dirty="0" smtClean="0"/>
              <a:t>Action de séchage</a:t>
            </a:r>
            <a:r>
              <a:rPr lang="fr-CA" baseline="0" dirty="0" smtClean="0"/>
              <a:t> de la peinture. Structure chimique qui se transforme.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29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025696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46990">
              <a:defRPr/>
            </a:pPr>
            <a:r>
              <a:rPr lang="fr-CA" dirty="0" smtClean="0"/>
              <a:t>Époxy:  polymérisation par réaction chimique de deux produits c.à.d.</a:t>
            </a:r>
            <a:r>
              <a:rPr lang="fr-CA" baseline="0" dirty="0" smtClean="0"/>
              <a:t> résine (monomère époxyde) et durcisseur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30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479841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46990">
              <a:defRPr/>
            </a:pPr>
            <a:r>
              <a:rPr lang="fr-CA" dirty="0" smtClean="0"/>
              <a:t>Époxy:  polymérisation par réaction chimique de deux produits c.à.d.</a:t>
            </a:r>
            <a:r>
              <a:rPr lang="fr-CA" baseline="0" dirty="0" smtClean="0"/>
              <a:t> résine (monomère époxyde) et durcisseur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31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17119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46990">
              <a:defRPr/>
            </a:pPr>
            <a:r>
              <a:rPr lang="fr-CA" dirty="0" smtClean="0"/>
              <a:t>Époxy:  polymérisation par réaction chimique de deux produits c.à.d.</a:t>
            </a:r>
            <a:r>
              <a:rPr lang="fr-CA" baseline="0" dirty="0" smtClean="0"/>
              <a:t> résine (monomère époxyde) et durcisseur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32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186330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46990">
              <a:defRPr/>
            </a:pPr>
            <a:r>
              <a:rPr lang="fr-CA" dirty="0" smtClean="0"/>
              <a:t>MMA = Méthacrylate de méthyle.</a:t>
            </a:r>
            <a:r>
              <a:rPr lang="fr-CA" baseline="0" dirty="0" smtClean="0"/>
              <a:t> P</a:t>
            </a:r>
            <a:r>
              <a:rPr lang="fr-CA" dirty="0" smtClean="0"/>
              <a:t>olymérisation </a:t>
            </a:r>
            <a:r>
              <a:rPr lang="fr-CA" baseline="0" dirty="0" smtClean="0"/>
              <a:t>résine (polymère acrylique) et durcisseur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33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582473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À quoi ça ressemble</a:t>
            </a:r>
            <a:r>
              <a:rPr lang="fr-CA" baseline="0" dirty="0" smtClean="0"/>
              <a:t> l’incrustation…Époxy ou MMA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38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82653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À quoi ça ressemble</a:t>
            </a:r>
            <a:r>
              <a:rPr lang="fr-CA" baseline="0" dirty="0" smtClean="0"/>
              <a:t> l’incrustation…Époxy ou MMA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39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14644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Toutes les normes sont disponibles</a:t>
            </a:r>
            <a:r>
              <a:rPr lang="fr-CA" baseline="0" dirty="0" smtClean="0"/>
              <a:t> dans les publications Québec.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5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519989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On désigne par microbilles de verres des </a:t>
            </a:r>
            <a:r>
              <a:rPr lang="fr-FR" dirty="0" smtClean="0"/>
              <a:t>particules </a:t>
            </a:r>
            <a:r>
              <a:rPr lang="fr-FR" dirty="0"/>
              <a:t>sphériques transparentes qui sont ajoutées </a:t>
            </a:r>
            <a:r>
              <a:rPr lang="fr-FR" dirty="0" smtClean="0"/>
              <a:t>aux marquages</a:t>
            </a:r>
            <a:r>
              <a:rPr lang="fr-FR" baseline="0" dirty="0" smtClean="0"/>
              <a:t> </a:t>
            </a:r>
            <a:r>
              <a:rPr lang="fr-FR" dirty="0" smtClean="0"/>
              <a:t>routiers </a:t>
            </a:r>
            <a:r>
              <a:rPr lang="fr-FR" dirty="0"/>
              <a:t>afin de les rendre visibles de nuit. </a:t>
            </a:r>
          </a:p>
          <a:p>
            <a:r>
              <a:rPr lang="fr-CA" dirty="0" smtClean="0"/>
              <a:t>Rappel de la norme</a:t>
            </a:r>
            <a:r>
              <a:rPr lang="fr-CA" baseline="0" dirty="0" smtClean="0"/>
              <a:t> des contaminants maximaux versus les produits chinois…</a:t>
            </a:r>
          </a:p>
          <a:p>
            <a:r>
              <a:rPr lang="fr-CA" dirty="0"/>
              <a:t>– antimoine (Sb) : 75 mg/kg;</a:t>
            </a:r>
          </a:p>
          <a:p>
            <a:r>
              <a:rPr lang="fr-CA" dirty="0"/>
              <a:t>– arsenic (As) : 50 mg/kg;</a:t>
            </a:r>
          </a:p>
          <a:p>
            <a:r>
              <a:rPr lang="fr-CA" dirty="0"/>
              <a:t>– cadmium (Cd) : 20 mg/kg;</a:t>
            </a:r>
          </a:p>
          <a:p>
            <a:r>
              <a:rPr lang="fr-CA" dirty="0"/>
              <a:t>– mercure (Hg) 20 mg/kg;</a:t>
            </a:r>
          </a:p>
          <a:p>
            <a:r>
              <a:rPr lang="fr-CA" dirty="0"/>
              <a:t>– plomb (Pb) : 50 mg/kg.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40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627715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3E89D7-391A-4728-8026-5C34AEDB0CD6}" type="slidenum">
              <a:rPr lang="fr-CA" smtClean="0"/>
              <a:t>41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474647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Voici les contenants des</a:t>
            </a:r>
            <a:r>
              <a:rPr lang="fr-CA" baseline="0" dirty="0" smtClean="0"/>
              <a:t> RMR</a:t>
            </a:r>
          </a:p>
          <a:p>
            <a:r>
              <a:rPr lang="fr-CA" baseline="0" dirty="0" smtClean="0"/>
              <a:t>Étant donné la variété de contenant disponible,  la vérification de l’étiquetage devient primordiale.</a:t>
            </a:r>
          </a:p>
          <a:p>
            <a:r>
              <a:rPr lang="fr-CA" baseline="0" dirty="0" smtClean="0"/>
              <a:t>Parler des sacs de plastique pour les contenants de métal.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94246-3302-4199-A643-9CA215F42B9F}" type="slidenum">
              <a:rPr lang="fr-CA" smtClean="0"/>
              <a:t>42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529867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Voici une capture</a:t>
            </a:r>
            <a:r>
              <a:rPr lang="fr-CA" baseline="0" dirty="0" smtClean="0"/>
              <a:t> d’écran des ordinateurs de bord des camions traceur</a:t>
            </a:r>
            <a:endParaRPr lang="fr-CA" dirty="0" smtClean="0"/>
          </a:p>
          <a:p>
            <a:r>
              <a:rPr lang="fr-CA" dirty="0" smtClean="0"/>
              <a:t>Calibration annuelle (ISO)</a:t>
            </a:r>
          </a:p>
          <a:p>
            <a:r>
              <a:rPr lang="fr-CA" dirty="0" smtClean="0"/>
              <a:t>Suivi du rapport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708D7-AC41-4126-B769-5012C043FEB0}" type="slidenum">
              <a:rPr lang="fr-CA" smtClean="0"/>
              <a:t>47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629294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Rapport</a:t>
            </a:r>
            <a:r>
              <a:rPr lang="fr-CA" baseline="0" dirty="0" smtClean="0"/>
              <a:t> type</a:t>
            </a:r>
          </a:p>
          <a:p>
            <a:r>
              <a:rPr lang="fr-CA" baseline="0" dirty="0" smtClean="0"/>
              <a:t>Nous verrons un peu plus tard comment suivre les quantités si pas de système de gestion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708D7-AC41-4126-B769-5012C043FEB0}" type="slidenum">
              <a:rPr lang="fr-CA" smtClean="0"/>
              <a:t>48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629294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Rapport</a:t>
            </a:r>
            <a:r>
              <a:rPr lang="fr-CA" baseline="0" dirty="0" smtClean="0"/>
              <a:t> type</a:t>
            </a:r>
          </a:p>
          <a:p>
            <a:r>
              <a:rPr lang="fr-CA" baseline="0" dirty="0" smtClean="0"/>
              <a:t>Nous verrons un peu plus tard comment suivre les quantités si pas de système de gestion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708D7-AC41-4126-B769-5012C043FEB0}" type="slidenum">
              <a:rPr lang="fr-CA" smtClean="0"/>
              <a:t>49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325345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Machine ponctuel</a:t>
            </a:r>
          </a:p>
          <a:p>
            <a:r>
              <a:rPr lang="fr-CA" dirty="0" smtClean="0"/>
              <a:t>Certaines machines peuvent calculer</a:t>
            </a:r>
            <a:r>
              <a:rPr lang="fr-CA" baseline="0" dirty="0" smtClean="0"/>
              <a:t> les distances marquées</a:t>
            </a:r>
            <a:r>
              <a:rPr lang="fr-CA" dirty="0" smtClean="0"/>
              <a:t>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708D7-AC41-4126-B769-5012C043FEB0}" type="slidenum">
              <a:rPr lang="fr-CA" smtClean="0"/>
              <a:t>51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144398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Montrer ce qui se fait au traceur, au gabarit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708D7-AC41-4126-B769-5012C043FEB0}" type="slidenum">
              <a:rPr lang="fr-CA" smtClean="0"/>
              <a:t>52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759676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Machine effaceuse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708D7-AC41-4126-B769-5012C043FEB0}" type="slidenum">
              <a:rPr lang="fr-CA" smtClean="0"/>
              <a:t>53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144398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En faire l’achat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3E89D7-391A-4728-8026-5C34AEDB0CD6}" type="slidenum">
              <a:rPr lang="fr-CA" smtClean="0"/>
              <a:t>57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47464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Toutes les normes sont disponibles</a:t>
            </a:r>
            <a:r>
              <a:rPr lang="fr-CA" baseline="0" dirty="0" smtClean="0"/>
              <a:t> dans les publications Québec.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6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849335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En faire l’achat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3E89D7-391A-4728-8026-5C34AEDB0CD6}" type="slidenum">
              <a:rPr lang="fr-CA" smtClean="0"/>
              <a:t>58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83569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Toutes les normes sont disponibles</a:t>
            </a:r>
            <a:r>
              <a:rPr lang="fr-CA" baseline="0" dirty="0" smtClean="0"/>
              <a:t> dans les publications Québec.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7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74829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Les dessins normalisés du Tome V qui</a:t>
            </a:r>
            <a:r>
              <a:rPr lang="fr-CA" baseline="0" dirty="0" smtClean="0"/>
              <a:t> ont une valeur réglementaire sont identifiés par une cartouche grise.  Les dessins au cartouche blanche sont des normes.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32292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Les dessins normalisés du Tome V qui</a:t>
            </a:r>
            <a:r>
              <a:rPr lang="fr-CA" baseline="0" dirty="0" smtClean="0"/>
              <a:t> ont une valeur réglementaire sont identifiés par une cartouche grise.  Les dessins au cartouche blanche sont des normes.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90491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Les dessins normalisés du Tome V qui</a:t>
            </a:r>
            <a:r>
              <a:rPr lang="fr-CA" baseline="0" dirty="0" smtClean="0"/>
              <a:t> ont une valeur réglementaire sont identifiés par une cartouche grise.  Les dessins au cartouche blanche sont des normes.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10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53794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Norme d’Environnement</a:t>
            </a:r>
            <a:r>
              <a:rPr lang="fr-CA" baseline="0" dirty="0" smtClean="0"/>
              <a:t> Canada section 5</a:t>
            </a:r>
          </a:p>
          <a:p>
            <a:r>
              <a:rPr lang="fr-CA" baseline="0" dirty="0" smtClean="0"/>
              <a:t>Alkyde se situe à 450 g/L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0AA2B-CBFD-4404-8F4F-4C28749BF45F}" type="slidenum">
              <a:rPr lang="fr-CA" smtClean="0"/>
              <a:t>12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13293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115617" y="188640"/>
            <a:ext cx="7808912" cy="1152128"/>
          </a:xfrm>
        </p:spPr>
        <p:txBody>
          <a:bodyPr>
            <a:normAutofit/>
          </a:bodyPr>
          <a:lstStyle>
            <a:lvl1pPr algn="r">
              <a:defRPr sz="3600" b="1" cap="all" spc="0" baseline="0">
                <a:ln w="18415" cmpd="sng">
                  <a:noFill/>
                  <a:prstDash val="solid"/>
                </a:ln>
                <a:solidFill>
                  <a:srgbClr val="FF9933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Calibri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2040" y="5517232"/>
            <a:ext cx="7376864" cy="406922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2400" b="1" cap="small" spc="0" baseline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A" dirty="0"/>
          </a:p>
        </p:txBody>
      </p:sp>
      <p:grpSp>
        <p:nvGrpSpPr>
          <p:cNvPr id="4" name="Groupe 3"/>
          <p:cNvGrpSpPr/>
          <p:nvPr userDrawn="1"/>
        </p:nvGrpSpPr>
        <p:grpSpPr>
          <a:xfrm>
            <a:off x="1403650" y="2723093"/>
            <a:ext cx="198391" cy="3978311"/>
            <a:chOff x="1403648" y="2723089"/>
            <a:chExt cx="198391" cy="3978311"/>
          </a:xfrm>
        </p:grpSpPr>
        <p:grpSp>
          <p:nvGrpSpPr>
            <p:cNvPr id="38" name="Groupe 37"/>
            <p:cNvGrpSpPr/>
            <p:nvPr userDrawn="1"/>
          </p:nvGrpSpPr>
          <p:grpSpPr>
            <a:xfrm>
              <a:off x="1403648" y="4659141"/>
              <a:ext cx="198391" cy="2042259"/>
              <a:chOff x="249897" y="318120"/>
              <a:chExt cx="198391" cy="2042259"/>
            </a:xfrm>
          </p:grpSpPr>
          <p:cxnSp>
            <p:nvCxnSpPr>
              <p:cNvPr id="6" name="Connecteur droit 5"/>
              <p:cNvCxnSpPr/>
              <p:nvPr userDrawn="1"/>
            </p:nvCxnSpPr>
            <p:spPr>
              <a:xfrm flipV="1">
                <a:off x="249897" y="95946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 userDrawn="1"/>
            </p:nvCxnSpPr>
            <p:spPr>
              <a:xfrm flipV="1">
                <a:off x="249897" y="111980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 userDrawn="1"/>
            </p:nvCxnSpPr>
            <p:spPr>
              <a:xfrm flipV="1">
                <a:off x="249897" y="128013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 userDrawn="1"/>
            </p:nvCxnSpPr>
            <p:spPr>
              <a:xfrm flipV="1">
                <a:off x="249897" y="144047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 userDrawn="1"/>
            </p:nvCxnSpPr>
            <p:spPr>
              <a:xfrm flipV="1">
                <a:off x="249897" y="31812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 userDrawn="1"/>
            </p:nvCxnSpPr>
            <p:spPr>
              <a:xfrm flipV="1">
                <a:off x="249897" y="47845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 userDrawn="1"/>
            </p:nvCxnSpPr>
            <p:spPr>
              <a:xfrm flipV="1">
                <a:off x="249897" y="63879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 userDrawn="1"/>
            </p:nvCxnSpPr>
            <p:spPr>
              <a:xfrm flipV="1">
                <a:off x="249897" y="79912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/>
              <p:cNvCxnSpPr/>
              <p:nvPr userDrawn="1"/>
            </p:nvCxnSpPr>
            <p:spPr>
              <a:xfrm flipV="1">
                <a:off x="249897" y="160080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/>
              <p:cNvCxnSpPr/>
              <p:nvPr userDrawn="1"/>
            </p:nvCxnSpPr>
            <p:spPr>
              <a:xfrm flipV="1">
                <a:off x="249897" y="176114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/>
              <p:cNvCxnSpPr/>
              <p:nvPr userDrawn="1"/>
            </p:nvCxnSpPr>
            <p:spPr>
              <a:xfrm flipV="1">
                <a:off x="249897" y="192148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 userDrawn="1"/>
            </p:nvCxnSpPr>
            <p:spPr>
              <a:xfrm flipV="1">
                <a:off x="249897" y="208181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 userDrawn="1"/>
            </p:nvCxnSpPr>
            <p:spPr>
              <a:xfrm flipV="1">
                <a:off x="249897" y="103963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 userDrawn="1"/>
            </p:nvCxnSpPr>
            <p:spPr>
              <a:xfrm flipV="1">
                <a:off x="249897" y="119996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 userDrawn="1"/>
            </p:nvCxnSpPr>
            <p:spPr>
              <a:xfrm flipV="1">
                <a:off x="249897" y="136030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 userDrawn="1"/>
            </p:nvCxnSpPr>
            <p:spPr>
              <a:xfrm flipV="1">
                <a:off x="249897" y="152064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 userDrawn="1"/>
            </p:nvCxnSpPr>
            <p:spPr>
              <a:xfrm flipV="1">
                <a:off x="249897" y="39828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 userDrawn="1"/>
            </p:nvCxnSpPr>
            <p:spPr>
              <a:xfrm flipV="1">
                <a:off x="249897" y="55862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 userDrawn="1"/>
            </p:nvCxnSpPr>
            <p:spPr>
              <a:xfrm flipV="1">
                <a:off x="249897" y="71896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/>
              <p:cNvCxnSpPr/>
              <p:nvPr userDrawn="1"/>
            </p:nvCxnSpPr>
            <p:spPr>
              <a:xfrm flipV="1">
                <a:off x="249897" y="87929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 userDrawn="1"/>
            </p:nvCxnSpPr>
            <p:spPr>
              <a:xfrm flipV="1">
                <a:off x="249897" y="168097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 userDrawn="1"/>
            </p:nvCxnSpPr>
            <p:spPr>
              <a:xfrm flipV="1">
                <a:off x="249897" y="184131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 userDrawn="1"/>
            </p:nvCxnSpPr>
            <p:spPr>
              <a:xfrm flipV="1">
                <a:off x="249897" y="200164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 userDrawn="1"/>
            </p:nvCxnSpPr>
            <p:spPr>
              <a:xfrm flipV="1">
                <a:off x="249897" y="216198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e 41"/>
            <p:cNvGrpSpPr/>
            <p:nvPr userDrawn="1"/>
          </p:nvGrpSpPr>
          <p:grpSpPr>
            <a:xfrm>
              <a:off x="1403648" y="2723089"/>
              <a:ext cx="198391" cy="2042259"/>
              <a:chOff x="249897" y="318120"/>
              <a:chExt cx="198391" cy="2042259"/>
            </a:xfrm>
          </p:grpSpPr>
          <p:cxnSp>
            <p:nvCxnSpPr>
              <p:cNvPr id="43" name="Connecteur droit 42"/>
              <p:cNvCxnSpPr/>
              <p:nvPr userDrawn="1"/>
            </p:nvCxnSpPr>
            <p:spPr>
              <a:xfrm flipV="1">
                <a:off x="249897" y="95946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/>
              <p:cNvCxnSpPr/>
              <p:nvPr userDrawn="1"/>
            </p:nvCxnSpPr>
            <p:spPr>
              <a:xfrm flipV="1">
                <a:off x="249897" y="111980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 userDrawn="1"/>
            </p:nvCxnSpPr>
            <p:spPr>
              <a:xfrm flipV="1">
                <a:off x="249897" y="128013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/>
              <p:cNvCxnSpPr/>
              <p:nvPr userDrawn="1"/>
            </p:nvCxnSpPr>
            <p:spPr>
              <a:xfrm flipV="1">
                <a:off x="249897" y="144047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/>
              <p:cNvCxnSpPr/>
              <p:nvPr userDrawn="1"/>
            </p:nvCxnSpPr>
            <p:spPr>
              <a:xfrm flipV="1">
                <a:off x="249897" y="31812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/>
              <p:cNvCxnSpPr/>
              <p:nvPr userDrawn="1"/>
            </p:nvCxnSpPr>
            <p:spPr>
              <a:xfrm flipV="1">
                <a:off x="249897" y="47845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/>
              <p:cNvCxnSpPr/>
              <p:nvPr userDrawn="1"/>
            </p:nvCxnSpPr>
            <p:spPr>
              <a:xfrm flipV="1">
                <a:off x="249897" y="63879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 userDrawn="1"/>
            </p:nvCxnSpPr>
            <p:spPr>
              <a:xfrm flipV="1">
                <a:off x="249897" y="79912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 userDrawn="1"/>
            </p:nvCxnSpPr>
            <p:spPr>
              <a:xfrm flipV="1">
                <a:off x="249897" y="160080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 userDrawn="1"/>
            </p:nvCxnSpPr>
            <p:spPr>
              <a:xfrm flipV="1">
                <a:off x="249897" y="176114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/>
              <p:cNvCxnSpPr/>
              <p:nvPr userDrawn="1"/>
            </p:nvCxnSpPr>
            <p:spPr>
              <a:xfrm flipV="1">
                <a:off x="249897" y="192148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/>
              <p:cNvCxnSpPr/>
              <p:nvPr userDrawn="1"/>
            </p:nvCxnSpPr>
            <p:spPr>
              <a:xfrm flipV="1">
                <a:off x="249897" y="208181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54"/>
              <p:cNvCxnSpPr/>
              <p:nvPr userDrawn="1"/>
            </p:nvCxnSpPr>
            <p:spPr>
              <a:xfrm flipV="1">
                <a:off x="249897" y="103963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55"/>
              <p:cNvCxnSpPr/>
              <p:nvPr userDrawn="1"/>
            </p:nvCxnSpPr>
            <p:spPr>
              <a:xfrm flipV="1">
                <a:off x="249897" y="119996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/>
              <p:nvPr userDrawn="1"/>
            </p:nvCxnSpPr>
            <p:spPr>
              <a:xfrm flipV="1">
                <a:off x="249897" y="136030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/>
              <p:cNvCxnSpPr/>
              <p:nvPr userDrawn="1"/>
            </p:nvCxnSpPr>
            <p:spPr>
              <a:xfrm flipV="1">
                <a:off x="249897" y="152064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58"/>
              <p:cNvCxnSpPr/>
              <p:nvPr userDrawn="1"/>
            </p:nvCxnSpPr>
            <p:spPr>
              <a:xfrm flipV="1">
                <a:off x="249897" y="39828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/>
              <p:cNvCxnSpPr/>
              <p:nvPr userDrawn="1"/>
            </p:nvCxnSpPr>
            <p:spPr>
              <a:xfrm flipV="1">
                <a:off x="249897" y="55862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60"/>
              <p:cNvCxnSpPr/>
              <p:nvPr userDrawn="1"/>
            </p:nvCxnSpPr>
            <p:spPr>
              <a:xfrm flipV="1">
                <a:off x="249897" y="71896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/>
              <p:cNvCxnSpPr/>
              <p:nvPr userDrawn="1"/>
            </p:nvCxnSpPr>
            <p:spPr>
              <a:xfrm flipV="1">
                <a:off x="249897" y="87929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62"/>
              <p:cNvCxnSpPr/>
              <p:nvPr userDrawn="1"/>
            </p:nvCxnSpPr>
            <p:spPr>
              <a:xfrm flipV="1">
                <a:off x="249897" y="168097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/>
              <p:cNvCxnSpPr/>
              <p:nvPr userDrawn="1"/>
            </p:nvCxnSpPr>
            <p:spPr>
              <a:xfrm flipV="1">
                <a:off x="249897" y="184131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/>
              <p:nvPr userDrawn="1"/>
            </p:nvCxnSpPr>
            <p:spPr>
              <a:xfrm flipV="1">
                <a:off x="249897" y="200164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/>
              <p:cNvCxnSpPr/>
              <p:nvPr userDrawn="1"/>
            </p:nvCxnSpPr>
            <p:spPr>
              <a:xfrm flipV="1">
                <a:off x="249897" y="216198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</p:grpSp>
      <p:pic>
        <p:nvPicPr>
          <p:cNvPr id="72" name="Image 7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6048125"/>
            <a:ext cx="1440000" cy="612637"/>
          </a:xfrm>
          <a:prstGeom prst="rect">
            <a:avLst/>
          </a:prstGeom>
        </p:spPr>
      </p:pic>
      <p:pic>
        <p:nvPicPr>
          <p:cNvPr id="73" name="Image 7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9489" y="6212232"/>
            <a:ext cx="1881086" cy="324000"/>
          </a:xfrm>
          <a:prstGeom prst="rect">
            <a:avLst/>
          </a:prstGeom>
        </p:spPr>
      </p:pic>
      <p:pic>
        <p:nvPicPr>
          <p:cNvPr id="74" name="Image 7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1" y="6152204"/>
            <a:ext cx="112970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5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9232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none" spc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none" spc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53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842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90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115617" y="188640"/>
            <a:ext cx="7808912" cy="1152128"/>
          </a:xfrm>
        </p:spPr>
        <p:txBody>
          <a:bodyPr>
            <a:normAutofit/>
          </a:bodyPr>
          <a:lstStyle>
            <a:lvl1pPr algn="r">
              <a:defRPr sz="3600" b="1" cap="all" spc="0" baseline="0">
                <a:ln w="18415" cmpd="sng">
                  <a:noFill/>
                  <a:prstDash val="solid"/>
                </a:ln>
                <a:solidFill>
                  <a:srgbClr val="FF9933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Calibri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2040" y="5517232"/>
            <a:ext cx="7376864" cy="406922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2400" b="1" cap="small" spc="0" baseline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A" dirty="0"/>
          </a:p>
        </p:txBody>
      </p:sp>
      <p:grpSp>
        <p:nvGrpSpPr>
          <p:cNvPr id="4" name="Groupe 3"/>
          <p:cNvGrpSpPr/>
          <p:nvPr userDrawn="1"/>
        </p:nvGrpSpPr>
        <p:grpSpPr>
          <a:xfrm>
            <a:off x="1403650" y="2723093"/>
            <a:ext cx="198391" cy="3978311"/>
            <a:chOff x="1403648" y="2723089"/>
            <a:chExt cx="198391" cy="3978311"/>
          </a:xfrm>
        </p:grpSpPr>
        <p:grpSp>
          <p:nvGrpSpPr>
            <p:cNvPr id="38" name="Groupe 37"/>
            <p:cNvGrpSpPr/>
            <p:nvPr userDrawn="1"/>
          </p:nvGrpSpPr>
          <p:grpSpPr>
            <a:xfrm>
              <a:off x="1403648" y="4659141"/>
              <a:ext cx="198391" cy="2042259"/>
              <a:chOff x="249897" y="318120"/>
              <a:chExt cx="198391" cy="2042259"/>
            </a:xfrm>
          </p:grpSpPr>
          <p:cxnSp>
            <p:nvCxnSpPr>
              <p:cNvPr id="6" name="Connecteur droit 5"/>
              <p:cNvCxnSpPr/>
              <p:nvPr userDrawn="1"/>
            </p:nvCxnSpPr>
            <p:spPr>
              <a:xfrm flipV="1">
                <a:off x="249897" y="95946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 userDrawn="1"/>
            </p:nvCxnSpPr>
            <p:spPr>
              <a:xfrm flipV="1">
                <a:off x="249897" y="111980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 userDrawn="1"/>
            </p:nvCxnSpPr>
            <p:spPr>
              <a:xfrm flipV="1">
                <a:off x="249897" y="128013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 userDrawn="1"/>
            </p:nvCxnSpPr>
            <p:spPr>
              <a:xfrm flipV="1">
                <a:off x="249897" y="144047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 userDrawn="1"/>
            </p:nvCxnSpPr>
            <p:spPr>
              <a:xfrm flipV="1">
                <a:off x="249897" y="31812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 userDrawn="1"/>
            </p:nvCxnSpPr>
            <p:spPr>
              <a:xfrm flipV="1">
                <a:off x="249897" y="47845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 userDrawn="1"/>
            </p:nvCxnSpPr>
            <p:spPr>
              <a:xfrm flipV="1">
                <a:off x="249897" y="63879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 userDrawn="1"/>
            </p:nvCxnSpPr>
            <p:spPr>
              <a:xfrm flipV="1">
                <a:off x="249897" y="79912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/>
              <p:cNvCxnSpPr/>
              <p:nvPr userDrawn="1"/>
            </p:nvCxnSpPr>
            <p:spPr>
              <a:xfrm flipV="1">
                <a:off x="249897" y="160080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/>
              <p:cNvCxnSpPr/>
              <p:nvPr userDrawn="1"/>
            </p:nvCxnSpPr>
            <p:spPr>
              <a:xfrm flipV="1">
                <a:off x="249897" y="176114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/>
              <p:cNvCxnSpPr/>
              <p:nvPr userDrawn="1"/>
            </p:nvCxnSpPr>
            <p:spPr>
              <a:xfrm flipV="1">
                <a:off x="249897" y="192148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 userDrawn="1"/>
            </p:nvCxnSpPr>
            <p:spPr>
              <a:xfrm flipV="1">
                <a:off x="249897" y="208181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 userDrawn="1"/>
            </p:nvCxnSpPr>
            <p:spPr>
              <a:xfrm flipV="1">
                <a:off x="249897" y="103963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 userDrawn="1"/>
            </p:nvCxnSpPr>
            <p:spPr>
              <a:xfrm flipV="1">
                <a:off x="249897" y="119996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 userDrawn="1"/>
            </p:nvCxnSpPr>
            <p:spPr>
              <a:xfrm flipV="1">
                <a:off x="249897" y="136030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 userDrawn="1"/>
            </p:nvCxnSpPr>
            <p:spPr>
              <a:xfrm flipV="1">
                <a:off x="249897" y="152064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 userDrawn="1"/>
            </p:nvCxnSpPr>
            <p:spPr>
              <a:xfrm flipV="1">
                <a:off x="249897" y="39828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 userDrawn="1"/>
            </p:nvCxnSpPr>
            <p:spPr>
              <a:xfrm flipV="1">
                <a:off x="249897" y="55862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 userDrawn="1"/>
            </p:nvCxnSpPr>
            <p:spPr>
              <a:xfrm flipV="1">
                <a:off x="249897" y="71896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/>
              <p:cNvCxnSpPr/>
              <p:nvPr userDrawn="1"/>
            </p:nvCxnSpPr>
            <p:spPr>
              <a:xfrm flipV="1">
                <a:off x="249897" y="87929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 userDrawn="1"/>
            </p:nvCxnSpPr>
            <p:spPr>
              <a:xfrm flipV="1">
                <a:off x="249897" y="168097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 userDrawn="1"/>
            </p:nvCxnSpPr>
            <p:spPr>
              <a:xfrm flipV="1">
                <a:off x="249897" y="184131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 userDrawn="1"/>
            </p:nvCxnSpPr>
            <p:spPr>
              <a:xfrm flipV="1">
                <a:off x="249897" y="200164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 userDrawn="1"/>
            </p:nvCxnSpPr>
            <p:spPr>
              <a:xfrm flipV="1">
                <a:off x="249897" y="216198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e 41"/>
            <p:cNvGrpSpPr/>
            <p:nvPr userDrawn="1"/>
          </p:nvGrpSpPr>
          <p:grpSpPr>
            <a:xfrm>
              <a:off x="1403648" y="2723089"/>
              <a:ext cx="198391" cy="2042259"/>
              <a:chOff x="249897" y="318120"/>
              <a:chExt cx="198391" cy="2042259"/>
            </a:xfrm>
          </p:grpSpPr>
          <p:cxnSp>
            <p:nvCxnSpPr>
              <p:cNvPr id="43" name="Connecteur droit 42"/>
              <p:cNvCxnSpPr/>
              <p:nvPr userDrawn="1"/>
            </p:nvCxnSpPr>
            <p:spPr>
              <a:xfrm flipV="1">
                <a:off x="249897" y="95946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/>
              <p:cNvCxnSpPr/>
              <p:nvPr userDrawn="1"/>
            </p:nvCxnSpPr>
            <p:spPr>
              <a:xfrm flipV="1">
                <a:off x="249897" y="111980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 userDrawn="1"/>
            </p:nvCxnSpPr>
            <p:spPr>
              <a:xfrm flipV="1">
                <a:off x="249897" y="128013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/>
              <p:cNvCxnSpPr/>
              <p:nvPr userDrawn="1"/>
            </p:nvCxnSpPr>
            <p:spPr>
              <a:xfrm flipV="1">
                <a:off x="249897" y="144047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/>
              <p:cNvCxnSpPr/>
              <p:nvPr userDrawn="1"/>
            </p:nvCxnSpPr>
            <p:spPr>
              <a:xfrm flipV="1">
                <a:off x="249897" y="31812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/>
              <p:cNvCxnSpPr/>
              <p:nvPr userDrawn="1"/>
            </p:nvCxnSpPr>
            <p:spPr>
              <a:xfrm flipV="1">
                <a:off x="249897" y="47845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/>
              <p:cNvCxnSpPr/>
              <p:nvPr userDrawn="1"/>
            </p:nvCxnSpPr>
            <p:spPr>
              <a:xfrm flipV="1">
                <a:off x="249897" y="63879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 userDrawn="1"/>
            </p:nvCxnSpPr>
            <p:spPr>
              <a:xfrm flipV="1">
                <a:off x="249897" y="79912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 userDrawn="1"/>
            </p:nvCxnSpPr>
            <p:spPr>
              <a:xfrm flipV="1">
                <a:off x="249897" y="160080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 userDrawn="1"/>
            </p:nvCxnSpPr>
            <p:spPr>
              <a:xfrm flipV="1">
                <a:off x="249897" y="176114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/>
              <p:cNvCxnSpPr/>
              <p:nvPr userDrawn="1"/>
            </p:nvCxnSpPr>
            <p:spPr>
              <a:xfrm flipV="1">
                <a:off x="249897" y="192148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/>
              <p:cNvCxnSpPr/>
              <p:nvPr userDrawn="1"/>
            </p:nvCxnSpPr>
            <p:spPr>
              <a:xfrm flipV="1">
                <a:off x="249897" y="208181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54"/>
              <p:cNvCxnSpPr/>
              <p:nvPr userDrawn="1"/>
            </p:nvCxnSpPr>
            <p:spPr>
              <a:xfrm flipV="1">
                <a:off x="249897" y="103963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55"/>
              <p:cNvCxnSpPr/>
              <p:nvPr userDrawn="1"/>
            </p:nvCxnSpPr>
            <p:spPr>
              <a:xfrm flipV="1">
                <a:off x="249897" y="119996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/>
              <p:nvPr userDrawn="1"/>
            </p:nvCxnSpPr>
            <p:spPr>
              <a:xfrm flipV="1">
                <a:off x="249897" y="136030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/>
              <p:cNvCxnSpPr/>
              <p:nvPr userDrawn="1"/>
            </p:nvCxnSpPr>
            <p:spPr>
              <a:xfrm flipV="1">
                <a:off x="249897" y="152064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58"/>
              <p:cNvCxnSpPr/>
              <p:nvPr userDrawn="1"/>
            </p:nvCxnSpPr>
            <p:spPr>
              <a:xfrm flipV="1">
                <a:off x="249897" y="39828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/>
              <p:cNvCxnSpPr/>
              <p:nvPr userDrawn="1"/>
            </p:nvCxnSpPr>
            <p:spPr>
              <a:xfrm flipV="1">
                <a:off x="249897" y="558624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60"/>
              <p:cNvCxnSpPr/>
              <p:nvPr userDrawn="1"/>
            </p:nvCxnSpPr>
            <p:spPr>
              <a:xfrm flipV="1">
                <a:off x="249897" y="718960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/>
              <p:cNvCxnSpPr/>
              <p:nvPr userDrawn="1"/>
            </p:nvCxnSpPr>
            <p:spPr>
              <a:xfrm flipV="1">
                <a:off x="249897" y="87929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62"/>
              <p:cNvCxnSpPr/>
              <p:nvPr userDrawn="1"/>
            </p:nvCxnSpPr>
            <p:spPr>
              <a:xfrm flipV="1">
                <a:off x="249897" y="1680976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/>
              <p:cNvCxnSpPr/>
              <p:nvPr userDrawn="1"/>
            </p:nvCxnSpPr>
            <p:spPr>
              <a:xfrm flipV="1">
                <a:off x="249897" y="1841312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/>
              <p:nvPr userDrawn="1"/>
            </p:nvCxnSpPr>
            <p:spPr>
              <a:xfrm flipV="1">
                <a:off x="249897" y="200164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/>
              <p:cNvCxnSpPr/>
              <p:nvPr userDrawn="1"/>
            </p:nvCxnSpPr>
            <p:spPr>
              <a:xfrm flipV="1">
                <a:off x="249897" y="2161988"/>
                <a:ext cx="198391" cy="198391"/>
              </a:xfrm>
              <a:prstGeom prst="line">
                <a:avLst/>
              </a:prstGeom>
              <a:ln w="28575">
                <a:solidFill>
                  <a:srgbClr val="FF9933"/>
                </a:solidFill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</p:grpSp>
      <p:pic>
        <p:nvPicPr>
          <p:cNvPr id="72" name="Image 7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6048125"/>
            <a:ext cx="1440000" cy="612637"/>
          </a:xfrm>
          <a:prstGeom prst="rect">
            <a:avLst/>
          </a:prstGeom>
        </p:spPr>
      </p:pic>
      <p:pic>
        <p:nvPicPr>
          <p:cNvPr id="73" name="Image 7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9489" y="6212232"/>
            <a:ext cx="1881086" cy="324000"/>
          </a:xfrm>
          <a:prstGeom prst="rect">
            <a:avLst/>
          </a:prstGeom>
        </p:spPr>
      </p:pic>
      <p:pic>
        <p:nvPicPr>
          <p:cNvPr id="74" name="Image 7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1" y="6152204"/>
            <a:ext cx="1129708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4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3772" y="365129"/>
            <a:ext cx="7886700" cy="1325563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825625"/>
            <a:ext cx="7886700" cy="4351338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628650" cy="687309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" y="1129491"/>
            <a:ext cx="611559" cy="78734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6" y="1196752"/>
            <a:ext cx="581934" cy="58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71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426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5374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2071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 cap="none" spc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 cap="none" spc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729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259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2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4704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small" spc="0" baseline="0">
                <a:ln w="1905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2866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6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r-FR" dirty="0" smtClean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  <a:p>
            <a:pPr lvl="5"/>
            <a:r>
              <a:rPr lang="fr-FR" dirty="0" smtClean="0"/>
              <a:t>Sixième niveau</a:t>
            </a:r>
            <a:endParaRPr lang="fr-CA" dirty="0"/>
          </a:p>
        </p:txBody>
      </p:sp>
      <p:sp>
        <p:nvSpPr>
          <p:cNvPr id="22" name="Rectangle 21"/>
          <p:cNvSpPr/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800" dirty="0"/>
          </a:p>
        </p:txBody>
      </p:sp>
      <p:sp>
        <p:nvSpPr>
          <p:cNvPr id="23" name="Rectangle 22"/>
          <p:cNvSpPr/>
          <p:nvPr/>
        </p:nvSpPr>
        <p:spPr>
          <a:xfrm>
            <a:off x="-2179" y="6529487"/>
            <a:ext cx="9144000" cy="328517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800" dirty="0"/>
          </a:p>
        </p:txBody>
      </p:sp>
      <p:cxnSp>
        <p:nvCxnSpPr>
          <p:cNvPr id="25" name="Connecteur droit 24"/>
          <p:cNvCxnSpPr/>
          <p:nvPr/>
        </p:nvCxnSpPr>
        <p:spPr>
          <a:xfrm flipV="1">
            <a:off x="251523" y="533539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251523" y="634342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251523" y="735145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251523" y="835948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251523" y="130326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flipV="1">
            <a:off x="251523" y="231129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flipV="1">
            <a:off x="251523" y="331932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 flipV="1">
            <a:off x="251523" y="432735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flipV="1">
            <a:off x="251523" y="936751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V="1">
            <a:off x="251523" y="1037554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 flipV="1">
            <a:off x="251523" y="1138357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flipV="1">
            <a:off x="251523" y="1239161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4" name="Image 2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504" y="6566743"/>
            <a:ext cx="634634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1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spcBef>
          <a:spcPct val="0"/>
        </a:spcBef>
        <a:buNone/>
        <a:defRPr sz="4400" b="1" kern="1200" cap="small" spc="0" baseline="0">
          <a:ln w="0">
            <a:noFill/>
          </a:ln>
          <a:solidFill>
            <a:srgbClr val="FF993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latin typeface="Arial Black" pitchFamily="34" charset="0"/>
          <a:ea typeface="+mj-ea"/>
          <a:cs typeface="Calibri" pitchFamily="34" charset="0"/>
        </a:defRPr>
      </a:lvl1pPr>
    </p:titleStyle>
    <p:bodyStyle>
      <a:lvl1pPr marL="342891" indent="-342891" algn="just" defTabSz="914377" rtl="0" eaLnBrk="1" latinLnBrk="0" hangingPunct="1">
        <a:spcBef>
          <a:spcPct val="20000"/>
        </a:spcBef>
        <a:buClr>
          <a:schemeClr val="bg2">
            <a:lumMod val="25000"/>
          </a:schemeClr>
        </a:buClr>
        <a:buFont typeface="Arial" pitchFamily="34" charset="0"/>
        <a:buChar char="•"/>
        <a:defRPr sz="3200" b="1" kern="1200">
          <a:solidFill>
            <a:schemeClr val="bg2">
              <a:lumMod val="25000"/>
            </a:schemeClr>
          </a:solidFill>
          <a:latin typeface="Calibri" pitchFamily="34" charset="0"/>
          <a:ea typeface="+mn-ea"/>
          <a:cs typeface="Calibri" pitchFamily="34" charset="0"/>
        </a:defRPr>
      </a:lvl1pPr>
      <a:lvl2pPr marL="742932" indent="-285744" algn="just" defTabSz="914377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Calibri" pitchFamily="34" charset="0"/>
        <a:buChar char="○"/>
        <a:defRPr sz="2800" b="1" kern="1200">
          <a:solidFill>
            <a:schemeClr val="accent1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2pPr>
      <a:lvl3pPr marL="1142971" indent="-228594" algn="just" defTabSz="914377" rtl="0" eaLnBrk="1" latinLnBrk="0" hangingPunct="1">
        <a:spcBef>
          <a:spcPct val="20000"/>
        </a:spcBef>
        <a:buClr>
          <a:schemeClr val="accent2">
            <a:lumMod val="50000"/>
          </a:schemeClr>
        </a:buClr>
        <a:buFont typeface="Arial" pitchFamily="34" charset="0"/>
        <a:buChar char="•"/>
        <a:defRPr sz="2400" b="1" kern="1200">
          <a:solidFill>
            <a:schemeClr val="accent2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3pPr>
      <a:lvl4pPr marL="1600160" indent="-228594" algn="just" defTabSz="914377" rtl="0" eaLnBrk="1" latinLnBrk="0" hangingPunct="1">
        <a:spcBef>
          <a:spcPct val="20000"/>
        </a:spcBef>
        <a:buClr>
          <a:schemeClr val="accent3">
            <a:lumMod val="50000"/>
          </a:schemeClr>
        </a:buClr>
        <a:buFont typeface="Arial" pitchFamily="34" charset="0"/>
        <a:buChar char="–"/>
        <a:defRPr sz="2000" b="1" kern="1200">
          <a:solidFill>
            <a:schemeClr val="accent3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4pPr>
      <a:lvl5pPr marL="2057349" indent="-228594" algn="just" defTabSz="914377" rtl="0" eaLnBrk="1" latinLnBrk="0" hangingPunct="1">
        <a:spcBef>
          <a:spcPct val="20000"/>
        </a:spcBef>
        <a:buClr>
          <a:schemeClr val="accent4">
            <a:lumMod val="50000"/>
          </a:schemeClr>
        </a:buClr>
        <a:buFont typeface="Arial" pitchFamily="34" charset="0"/>
        <a:buChar char="»"/>
        <a:defRPr sz="2000" b="1" kern="1200">
          <a:solidFill>
            <a:schemeClr val="accent4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5pPr>
      <a:lvl6pPr marL="2514537" indent="-228594" algn="just" defTabSz="914377" rtl="0" eaLnBrk="1" latinLnBrk="0" hangingPunct="1">
        <a:spcBef>
          <a:spcPct val="20000"/>
        </a:spcBef>
        <a:buClr>
          <a:schemeClr val="accent6">
            <a:lumMod val="50000"/>
          </a:schemeClr>
        </a:buClr>
        <a:buFont typeface="Arial" pitchFamily="34" charset="0"/>
        <a:buChar char="•"/>
        <a:defRPr sz="2000" b="1" kern="1200">
          <a:solidFill>
            <a:schemeClr val="accent6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  <a:p>
            <a:pPr lvl="5"/>
            <a:r>
              <a:rPr lang="fr-FR" dirty="0" smtClean="0"/>
              <a:t>Sixième niveau</a:t>
            </a:r>
            <a:endParaRPr lang="fr-CA" dirty="0"/>
          </a:p>
        </p:txBody>
      </p:sp>
      <p:sp>
        <p:nvSpPr>
          <p:cNvPr id="10" name="Rectangle 9"/>
          <p:cNvSpPr/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800" dirty="0"/>
          </a:p>
        </p:txBody>
      </p:sp>
      <p:sp>
        <p:nvSpPr>
          <p:cNvPr id="11" name="Rectangle 10"/>
          <p:cNvSpPr/>
          <p:nvPr/>
        </p:nvSpPr>
        <p:spPr>
          <a:xfrm>
            <a:off x="-2179" y="6529487"/>
            <a:ext cx="9144000" cy="328517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800" dirty="0"/>
          </a:p>
        </p:txBody>
      </p:sp>
      <p:cxnSp>
        <p:nvCxnSpPr>
          <p:cNvPr id="12" name="Connecteur droit 11"/>
          <p:cNvCxnSpPr/>
          <p:nvPr/>
        </p:nvCxnSpPr>
        <p:spPr>
          <a:xfrm flipV="1">
            <a:off x="251523" y="533539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251523" y="634342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251523" y="735145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V="1">
            <a:off x="251523" y="835948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251523" y="130326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251523" y="231129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V="1">
            <a:off x="251523" y="331932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V="1">
            <a:off x="251523" y="432735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251523" y="936751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V="1">
            <a:off x="251523" y="1037554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V="1">
            <a:off x="251523" y="1138357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251523" y="1239161"/>
            <a:ext cx="124729" cy="124728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5" name="Image 2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504" y="6566743"/>
            <a:ext cx="634634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1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377" rtl="0" eaLnBrk="1" latinLnBrk="0" hangingPunct="1">
        <a:spcBef>
          <a:spcPct val="0"/>
        </a:spcBef>
        <a:buNone/>
        <a:defRPr sz="4400" b="0" kern="1200" cap="small" spc="0" baseline="0">
          <a:ln w="0">
            <a:noFill/>
          </a:ln>
          <a:solidFill>
            <a:srgbClr val="FF993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latin typeface="Arial Black" pitchFamily="34" charset="0"/>
          <a:ea typeface="+mj-ea"/>
          <a:cs typeface="+mj-cs"/>
        </a:defRPr>
      </a:lvl1pPr>
    </p:titleStyle>
    <p:bodyStyle>
      <a:lvl1pPr marL="342891" indent="-342891" algn="just" defTabSz="914377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bg2">
              <a:lumMod val="25000"/>
            </a:schemeClr>
          </a:solidFill>
          <a:latin typeface="Calibri" pitchFamily="34" charset="0"/>
          <a:ea typeface="+mn-ea"/>
          <a:cs typeface="Calibri" pitchFamily="34" charset="0"/>
        </a:defRPr>
      </a:lvl1pPr>
      <a:lvl2pPr marL="742932" indent="-285744" algn="just" defTabSz="914377" rtl="0" eaLnBrk="1" latinLnBrk="0" hangingPunct="1">
        <a:spcBef>
          <a:spcPct val="20000"/>
        </a:spcBef>
        <a:buFont typeface="Courier New" pitchFamily="49" charset="0"/>
        <a:buChar char="o"/>
        <a:defRPr sz="2800" b="1" kern="1200">
          <a:solidFill>
            <a:schemeClr val="accent1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2pPr>
      <a:lvl3pPr marL="1142971" indent="-228594" algn="just" defTabSz="914377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accent2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3pPr>
      <a:lvl4pPr marL="1600160" indent="-228594" algn="just" defTabSz="914377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accent3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4pPr>
      <a:lvl5pPr marL="2057349" indent="-228594" algn="just" defTabSz="914377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accent4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5pPr>
      <a:lvl6pPr marL="2514537" indent="-228594" algn="just" defTabSz="914377" rtl="0" eaLnBrk="1" latinLnBrk="0" hangingPunct="1">
        <a:spcBef>
          <a:spcPct val="20000"/>
        </a:spcBef>
        <a:buFont typeface="Arial" pitchFamily="34" charset="0"/>
        <a:buChar char="•"/>
        <a:defRPr sz="2000" b="1" kern="1200">
          <a:solidFill>
            <a:schemeClr val="accent6">
              <a:lumMod val="50000"/>
            </a:schemeClr>
          </a:solidFill>
          <a:latin typeface="Calibri" pitchFamily="34" charset="0"/>
          <a:ea typeface="+mn-ea"/>
          <a:cs typeface="Calibri" pitchFamily="34" charset="0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6968"/>
            <a:ext cx="9144000" cy="681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351" dirty="0">
              <a:solidFill>
                <a:prstClr val="white"/>
              </a:solidFill>
            </a:endParaRPr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CA" noProof="0" dirty="0" smtClean="0"/>
              <a:t>Titre</a:t>
            </a:r>
            <a:endParaRPr lang="fr-CA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noProof="0" dirty="0" smtClean="0"/>
              <a:t> Premier niveau</a:t>
            </a:r>
          </a:p>
          <a:p>
            <a:pPr lvl="1"/>
            <a:r>
              <a:rPr lang="fr-CA" noProof="0" dirty="0" smtClean="0"/>
              <a:t>Deuxième niveau</a:t>
            </a:r>
          </a:p>
          <a:p>
            <a:pPr lvl="2"/>
            <a:r>
              <a:rPr lang="fr-CA" noProof="0" dirty="0" smtClean="0"/>
              <a:t>Troisième niveau</a:t>
            </a:r>
          </a:p>
          <a:p>
            <a:pPr lvl="3"/>
            <a:r>
              <a:rPr lang="fr-CA" noProof="0" dirty="0" smtClean="0"/>
              <a:t>Quatrième niveau</a:t>
            </a:r>
          </a:p>
          <a:p>
            <a:pPr lvl="4"/>
            <a:r>
              <a:rPr lang="fr-CA" noProof="0" dirty="0" smtClean="0"/>
              <a:t>Cinquième niveau</a:t>
            </a:r>
            <a:endParaRPr lang="fr-CA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54330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27C6CCC6-2BE5-4E42-96A4-D1E8E81A3D8E}" type="slidenum">
              <a:rPr lang="de-DE" smtClean="0">
                <a:solidFill>
                  <a:srgbClr val="000000"/>
                </a:solidFill>
              </a:rPr>
              <a:pPr/>
              <a:t>‹N°›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752" y="6377574"/>
            <a:ext cx="658170" cy="340786"/>
          </a:xfrm>
          <a:prstGeom prst="rect">
            <a:avLst/>
          </a:prstGeom>
        </p:spPr>
      </p:pic>
      <p:grpSp>
        <p:nvGrpSpPr>
          <p:cNvPr id="13" name="Groupe 12"/>
          <p:cNvGrpSpPr/>
          <p:nvPr/>
        </p:nvGrpSpPr>
        <p:grpSpPr>
          <a:xfrm>
            <a:off x="-112593" y="6162422"/>
            <a:ext cx="1832212" cy="695578"/>
            <a:chOff x="-855051" y="2226638"/>
            <a:chExt cx="13907979" cy="3960000"/>
          </a:xfrm>
        </p:grpSpPr>
        <p:pic>
          <p:nvPicPr>
            <p:cNvPr id="14" name="Image 13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46734" y="2226638"/>
              <a:ext cx="3483074" cy="3955881"/>
            </a:xfrm>
            <a:prstGeom prst="parallelogram">
              <a:avLst/>
            </a:prstGeom>
          </p:spPr>
        </p:pic>
        <p:pic>
          <p:nvPicPr>
            <p:cNvPr id="15" name="Image 14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855051" y="2226638"/>
              <a:ext cx="3462209" cy="3960000"/>
            </a:xfrm>
            <a:prstGeom prst="parallelogram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7615" y="2226638"/>
              <a:ext cx="3481720" cy="3955881"/>
            </a:xfrm>
            <a:prstGeom prst="parallelogram">
              <a:avLst/>
            </a:prstGeom>
          </p:spPr>
        </p:pic>
        <p:pic>
          <p:nvPicPr>
            <p:cNvPr id="17" name="Image 16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66268" y="2226638"/>
              <a:ext cx="3486660" cy="3957139"/>
            </a:xfrm>
            <a:prstGeom prst="parallelogram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54460" y="2226638"/>
              <a:ext cx="3483830" cy="3956424"/>
            </a:xfrm>
            <a:prstGeom prst="parallelogram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07949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b="0" kern="1200" cap="small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Clr>
          <a:schemeClr val="accent1"/>
        </a:buClr>
        <a:buFont typeface="Calibri" panose="020F0502020204030204" pitchFamily="34" charset="0"/>
        <a:buChar char="●"/>
        <a:defRPr sz="2100" kern="1200">
          <a:solidFill>
            <a:schemeClr val="accent1">
              <a:lumMod val="60000"/>
              <a:lumOff val="4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SzPct val="110000"/>
        <a:buFont typeface="Calibri" panose="020F0502020204030204" pitchFamily="34" charset="0"/>
        <a:buChar char="▪"/>
        <a:defRPr sz="1800" kern="1200">
          <a:solidFill>
            <a:schemeClr val="accent4">
              <a:lumMod val="60000"/>
              <a:lumOff val="4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6"/>
        </a:buClr>
        <a:buFont typeface="Courier New" panose="02070309020205020404" pitchFamily="49" charset="0"/>
        <a:buChar char="o"/>
        <a:defRPr sz="1500" kern="1200">
          <a:solidFill>
            <a:schemeClr val="accent6">
              <a:lumMod val="60000"/>
              <a:lumOff val="4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Calibri" panose="020F0502020204030204" pitchFamily="34" charset="0"/>
        <a:buChar char="□"/>
        <a:defRPr sz="1351" kern="1200">
          <a:solidFill>
            <a:schemeClr val="accent2">
              <a:lumMod val="60000"/>
              <a:lumOff val="4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5"/>
        </a:buClr>
        <a:buFont typeface="Calibri" panose="020F0502020204030204" pitchFamily="34" charset="0"/>
        <a:buChar char="•"/>
        <a:defRPr sz="1351" kern="1200">
          <a:solidFill>
            <a:schemeClr val="accent5">
              <a:lumMod val="60000"/>
              <a:lumOff val="4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r%C3%A9tror%C3%A9flection+des+billes+de+verre+en+marquage+routier&amp;source=images&amp;cd=&amp;cad=rja&amp;docid=sDGNwqHJSKDVmM&amp;tbnid=V_xsVzeGtaS4iM:&amp;ved=0CAUQjRw&amp;url=http://www.sovitec.com/marquage-routier/&amp;ei=ynNAUau_DYORygGenICIAQ&amp;bvm=bv.43287494,d.aWc&amp;psig=AFQjCNEzXjXtbUfzPQy7_3Yx6_EPShAlqw&amp;ust=1363264838416719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ltl-x+reflectometer&amp;source=images&amp;cd=&amp;cad=rja&amp;docid=0GnwDsLJxyYkiM&amp;tbnid=oSfXEg-xipnyHM:&amp;ved=0CAUQjRw&amp;url=http://flint.agilesite.com/products/reflectometers/LTL-X.aspx&amp;ei=GPZRUdSPLcmwyQHuyoCIBw&amp;bvm=bv.44342787,d.aWc&amp;psig=AFQjCNF0DR5Mm5O0arF6W7Fbm_f4N4PQTg&amp;ust=1364412300097345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a/url?sa=i&amp;rct=j&amp;q=baril+200+litres+plastique&amp;source=images&amp;cd=&amp;cad=rja&amp;docid=6eQm030uHrutoM&amp;tbnid=160PBJe-uBP2BM:&amp;ved=0CAUQjRw&amp;url=http://www.solostocks.fr/vente-produits/equipement-entreprises-collectivites/equipement-hotels-restaurants/baril-fut-a-couvercle-990228&amp;ei=lB4tUbuqCs_GqAG7m4DIDw&amp;bvm=bv.42965579,d.aWM&amp;psig=AFQjCNFJdvVgsJ_riD-p86u3L2R5CTZvlA&amp;ust=1361997785737364" TargetMode="External"/><Relationship Id="rId3" Type="http://schemas.openxmlformats.org/officeDocument/2006/relationships/hyperlink" Target="http://www.google.ca/url?sa=i&amp;rct=j&amp;q=conteneurs+m%C3%A9talliques+transport+liquide&amp;source=images&amp;cd=&amp;cad=rja&amp;docid=TUS6iQtKpshbTM&amp;tbnid=6xBdX8XQkqHgPM:&amp;ved=0CAUQjRw&amp;url=http://www.moensverpakkingen.be/fr/produits/emballages-m%C3%A9talliques/conteneurs-inox/conteneurs-m%C3%A9talliques-pour-des-produits-chimiques&amp;ei=PsosUdO5FIKOyAHQqYHQDQ&amp;psig=AFQjCNEcv2q0Kihg10l_mmJTkH5ny0VoZQ&amp;ust=1361976166912790" TargetMode="External"/><Relationship Id="rId7" Type="http://schemas.openxmlformats.org/officeDocument/2006/relationships/image" Target="../media/image47.jpeg"/><Relationship Id="rId12" Type="http://schemas.openxmlformats.org/officeDocument/2006/relationships/image" Target="../media/image5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www.google.ca/url?sa=i&amp;rct=j&amp;q=seau+20+litres&amp;source=images&amp;cd=&amp;cad=rja&amp;docid=wC3ZAlpLuCH6RM&amp;tbnid=2IMgfyCNkMFJsM:&amp;ved=0CAUQjRw&amp;url=http://fr.made-in-china.com/co_delighttinbox/product_20-Litre-Tapered-Tin-Bucket-for-Paint-DL-TB-0024-_esureeuhg.html&amp;ei=J8gsUe35FKfuyQG-n4DIDg&amp;psig=AFQjCNE37RiJvoRswC6HvtEIpIb1RlLkcA&amp;ust=1361975417744604" TargetMode="External"/><Relationship Id="rId11" Type="http://schemas.openxmlformats.org/officeDocument/2006/relationships/hyperlink" Target="http://www.google.ca/url?sa=i&amp;rct=j&amp;q=seau+20+litres&amp;source=images&amp;cd=&amp;cad=rja&amp;docid=VjFmGGI0dM4n0M&amp;tbnid=hHgGAoo83sPXhM:&amp;ved=0CAUQjRw&amp;url=http://fr.made-in-china.com/co_zxca2006/product_20-Litre-Plastic-Pail-for-Construction-Silicone-Sealant_hnyyeeygg.html&amp;ei=DscsUea1JKKRygGO6YHAAg&amp;bvm=bv.42965579,d.aWc&amp;psig=AFQjCNE37RiJvoRswC6HvtEIpIb1RlLkcA&amp;ust=1361975417744604" TargetMode="External"/><Relationship Id="rId5" Type="http://schemas.openxmlformats.org/officeDocument/2006/relationships/image" Target="../media/image46.jpeg"/><Relationship Id="rId10" Type="http://schemas.openxmlformats.org/officeDocument/2006/relationships/image" Target="../media/image49.png"/><Relationship Id="rId4" Type="http://schemas.openxmlformats.org/officeDocument/2006/relationships/image" Target="../media/image45.jpeg"/><Relationship Id="rId9" Type="http://schemas.openxmlformats.org/officeDocument/2006/relationships/image" Target="../media/image48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mt-online.com/en/bild.php?bild=../images/produkte/4c9f856edec5899cb04172c1a19507d3.jpg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5.jpeg"/><Relationship Id="rId5" Type="http://schemas.openxmlformats.org/officeDocument/2006/relationships/hyperlink" Target="http://www.google.ca/url?sa=i&amp;rct=j&amp;q=panasonic+toughbook&amp;source=images&amp;cd=&amp;cad=rja&amp;docid=yUm4wnjhhgqOYM&amp;tbnid=jdQY69wANk1-cM:&amp;ved=0CAUQjRw&amp;url=http://www.notebookcheck.biz/Panasonic-Toughbook-CF-30.6585.0.html&amp;ei=SeFRUb37DojMyQGgwYGoAw&amp;bvm=bv.44342787,d.aWc&amp;psig=AFQjCNH7BRQ95YWnSwh4H0yVKRe-r8cbBA&amp;ust=1364406929208687" TargetMode="Externa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mt-online.com/en/bild.php?bild=../images/produkte/4c9f856edec5899cb04172c1a19507d3.jpg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mt-online.com/en/bild.php?bild=../images/produkte/4c9f856edec5899cb04172c1a19507d3.jpg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hyperlink" Target="http://www.google.ca/url?sa=i&amp;rct=j&amp;q=graco+linedriver&amp;source=images&amp;cd=&amp;cad=rja&amp;docid=FnCW-g4K15tYGM&amp;tbnid=bSnDZE8EdjCWeM:&amp;ved=0CAUQjRw&amp;url=http://www.graco.com/ca/fr/products/contractor/linedriver-hd.html&amp;ei=82U3UbmHJMHyyAG38oDABw&amp;psig=AFQjCNGf5WhrKcVytaZfd7c1t3NEDmGfKA&amp;ust=1362671414510724" TargetMode="External"/><Relationship Id="rId7" Type="http://schemas.openxmlformats.org/officeDocument/2006/relationships/hyperlink" Target="http://www.google.ca/url?sa=i&amp;rct=j&amp;q=graco+distributeur+microbille&amp;source=images&amp;cd=&amp;cad=rja&amp;docid=p4hJCZ9VdjcG4M&amp;tbnid=4YlSV8AkSWI7mM:&amp;ved=0CAUQjRw&amp;url=https://www.virages.com/Appareils-de-Tracage/Systeme-Application-Microbilles-Graco-B1_2-2-36---1&amp;ei=aGU3UeyuOYbSyAGU94DoBQ&amp;psig=AFQjCNH0eCh9npaAln6cPM-XMM3qoK2iXg&amp;ust=1362671208185966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1.jpeg"/><Relationship Id="rId5" Type="http://schemas.openxmlformats.org/officeDocument/2006/relationships/hyperlink" Target="http://www.google.ca/url?sa=i&amp;rct=j&amp;q=graco+hs200&amp;source=images&amp;cd=&amp;cad=rja&amp;docid=eHiDjXnAorAhhM&amp;tbnid=zWprXAgMTA7jNM:&amp;ved=0CAUQjRw&amp;url=http://gww.graco.com/fr/fr/product/linelazer-4-200-hs&amp;ei=vGI3UdPUEePbyAGelICoCg&amp;bvm=bv.43287494,d.aWc&amp;psig=AFQjCNH3rgRfenfdZaxSf5zMftbAC7i6QA&amp;ust=1362670370958708" TargetMode="External"/><Relationship Id="rId10" Type="http://schemas.openxmlformats.org/officeDocument/2006/relationships/image" Target="../media/image63.jpeg"/><Relationship Id="rId4" Type="http://schemas.openxmlformats.org/officeDocument/2006/relationships/image" Target="../media/image60.png"/><Relationship Id="rId9" Type="http://schemas.openxmlformats.org/officeDocument/2006/relationships/hyperlink" Target="http://www.google.ca/url?sa=i&amp;rct=j&amp;q=graco+hs200&amp;source=images&amp;cd=&amp;cad=rja&amp;docid=PtDyOWtJ8GBWwM&amp;tbnid=KaBormVJGVY8EM:&amp;ved=0CAUQjRw&amp;url=http://www.airless-markiertechnik.de/linelazer.html&amp;ei=JYxAUevpL4GMyQGz0YGADw&amp;bvm=bv.43287494,d.aWc&amp;psig=AFQjCNF9Wr3WrHKwEqBLMzRN-v5rjq5GJQ&amp;ust=1363270949003453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mt-online.com/en/bild.php?bild=../images/produkte/4c9f856edec5899cb04172c1a19507d3.jpg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1.wdp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hyperlink" Target="http://www.google.ca/url?sa=i&amp;rct=j&amp;q=edco+tlr-7&amp;source=images&amp;cd=&amp;cad=rja&amp;docid=7IzLR1pSc60PNM&amp;tbnid=vgJrlpAmXzMbgM:&amp;ved=0CAUQjRw&amp;url=http://www.leis.cl/producto/edco-borradoras-de-lineas-de-trafico-tlr7/&amp;ei=1Y1AUePcMrL9yAGWrYG4AQ&amp;bvm=bv.43287494,d.aWc&amp;psig=AFQjCNHErcfRIODU8-PLc_Bj68hIxAqfRQ&amp;ust=1363271230368341" TargetMode="External"/><Relationship Id="rId7" Type="http://schemas.openxmlformats.org/officeDocument/2006/relationships/hyperlink" Target="http://www.google.ca/url?sa=i&amp;rct=j&amp;q=edco+cpu12&amp;source=images&amp;cd=&amp;cad=rja&amp;docid=l0I8LtnYJGhX3M&amp;tbnid=afJ9js9xpch_xM:&amp;ved=0CAUQjRw&amp;url=http://www.contractorsdirect.com/Concrete-Tools/Scarifiers/Edco-12-Self-Propelled-Scarifier&amp;ei=945AUY_XCeWHywGeh4HYBQ&amp;bvm=bv.43287494,d.aWc&amp;psig=AFQjCNGva_9glAneTLFcjv1o6mx0cw3jwg&amp;ust=1363271793830454" TargetMode="External"/><Relationship Id="rId12" Type="http://schemas.openxmlformats.org/officeDocument/2006/relationships/image" Target="../media/image7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7.jpeg"/><Relationship Id="rId11" Type="http://schemas.openxmlformats.org/officeDocument/2006/relationships/hyperlink" Target="http://www.google.ca/url?sa=i&amp;rct=j&amp;q=edco+cpu12&amp;source=images&amp;cd=&amp;cad=rja&amp;docid=eX1_rDiPD2AwPM&amp;tbnid=pHEU-dHe0uWysM:&amp;ved=0CAUQjRw&amp;url=http://www.contractorsdirect.com/Edco-Scarifier-Accessories&amp;ei=DZFAUc27C8mrygH64YGYCQ&amp;bvm=bv.43287494,d.aWc&amp;psig=AFQjCNGva_9glAneTLFcjv1o6mx0cw3jwg&amp;ust=1363271793830454" TargetMode="External"/><Relationship Id="rId5" Type="http://schemas.openxmlformats.org/officeDocument/2006/relationships/hyperlink" Target="http://www.google.ca/url?sa=i&amp;rct=j&amp;q=edco+tlr-7+parts&amp;source=images&amp;cd=&amp;cad=rja&amp;docid=7IzLR1pSc60PNM&amp;tbnid=MqvaYVsV37htZM:&amp;ved=0CAUQjRw&amp;url=http://www.leis.cl/producto/edco-borradoras-de-lineas-de-trafico-tlr7/&amp;ei=m45AUYPRIqWsywG0_IB4&amp;bvm=bv.43287494,d.aWc&amp;psig=AFQjCNGjR1IOm9hxDf7bWiIuWgWpOxLqAA&amp;ust=1363271655417504" TargetMode="External"/><Relationship Id="rId10" Type="http://schemas.openxmlformats.org/officeDocument/2006/relationships/image" Target="../media/image69.jpeg"/><Relationship Id="rId4" Type="http://schemas.openxmlformats.org/officeDocument/2006/relationships/image" Target="../media/image66.jpeg"/><Relationship Id="rId9" Type="http://schemas.openxmlformats.org/officeDocument/2006/relationships/hyperlink" Target="http://www.google.ca/url?sa=i&amp;rct=j&amp;q=scarifieuse&amp;source=images&amp;cd=&amp;cad=rja&amp;docid=BOQQvzYQZlVFHM&amp;tbnid=3T1qGpWg1zX0sM:&amp;ved=0CAUQjRw&amp;url=http://www.lignesmaska.com/fr/marquage-routier.htm&amp;ei=VI9AUYi0DOm1ygHGlIDgBQ&amp;bvm=bv.43287494,d.aWc&amp;psig=AFQjCNHX9CBHhzkH99ZJXOnVjOAXqxBO3g&amp;ust=1363271877528566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hyperlink" Target="http://www.google.ca/url?sa=i&amp;rct=j&amp;q=Model+3-610-AD3KH+Line+Removal/Saw+Cutting+Truck&amp;source=images&amp;cd=&amp;cad=rja&amp;docid=x_z3vYxqnnsjUM&amp;tbnid=p_fbO331Oao5kM:&amp;ved=0CAUQjRw&amp;url=http://www.markritelines.com/mechanical-grinding.php&amp;ei=Y5RAUeXBLYSMyAHPzIDICQ&amp;bvm=bv.43287494,d.aWc&amp;psig=AFQjCNFLufr79-WTgZBlcxgl5yIwsoQOfQ&amp;ust=1363273184370506" TargetMode="Externa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2.gif"/><Relationship Id="rId5" Type="http://schemas.openxmlformats.org/officeDocument/2006/relationships/image" Target="../media/image70.jpeg"/><Relationship Id="rId4" Type="http://schemas.openxmlformats.org/officeDocument/2006/relationships/hyperlink" Target="http://www.google.ca/url?sa=i&amp;rct=j&amp;q=edco+cpu12&amp;source=images&amp;cd=&amp;cad=rja&amp;docid=eX1_rDiPD2AwPM&amp;tbnid=pHEU-dHe0uWysM:&amp;ved=0CAUQjRw&amp;url=http://www.contractorsdirect.com/Edco-Scarifier-Accessories&amp;ei=DZFAUc27C8mrygH64YGYCQ&amp;bvm=bv.43287494,d.aWc&amp;psig=AFQjCNGva_9glAneTLFcjv1o6mx0cw3jwg&amp;ust=1363271793830454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hyperlink" Target="http://www.google.ca/url?sa=i&amp;rct=j&amp;q=jauge+m%C3%A9trique+peinture&amp;source=images&amp;cd=&amp;cad=rja&amp;docid=xVhnxcibbSwGKM&amp;tbnid=OhJo4OkrxP5-JM:&amp;ved=0CAUQjRw&amp;url=http://www.hellopro.fr/mesures-d-epaisseur-2001735-fr-1-feuille.html&amp;ei=EPVJUZyyG8SwyQGHt4H4DQ&amp;psig=AFQjCNGMr4g-U4EfA9MkYHjfKJpXQWNiiw&amp;ust=1363887739913393" TargetMode="External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5.jpe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cube&amp;source=images&amp;cd=&amp;cad=rja&amp;docid=aJqKWzCoOujpgM&amp;tbnid=zKmvKME4MuiRUM:&amp;ved=0CAUQjRw&amp;url=http://rn-acostum.weebly.com/image.html&amp;ei=-7FIUZX5E4rDygHQmoDgBQ&amp;bvm=bv.43828540,d.aWc&amp;psig=AFQjCNHpsikvXfC2sffn_gPOMvcCFu7zkg&amp;ust=1363804863983749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9.jpeg"/><Relationship Id="rId4" Type="http://schemas.openxmlformats.org/officeDocument/2006/relationships/image" Target="../media/image7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" y="3524"/>
            <a:ext cx="9134603" cy="685095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972208" y="1448780"/>
            <a:ext cx="41764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MARQUAGE ROUTIER</a:t>
            </a:r>
            <a:endParaRPr lang="fr-CA" sz="2400" dirty="0" smtClean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dirty="0" smtClean="0">
                <a:latin typeface="Arial" panose="020B0604020202020204" pitchFamily="34" charset="0"/>
                <a:cs typeface="Arial" panose="020B0604020202020204" pitchFamily="34" charset="0"/>
              </a:rPr>
              <a:t>EN MILIEU MUNICIPAL</a:t>
            </a:r>
            <a:endParaRPr lang="fr-CA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69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n</a:t>
            </a:r>
            <a:r>
              <a:rPr lang="fr-CA" dirty="0" smtClean="0"/>
              <a:t>ormes </a:t>
            </a:r>
            <a:br>
              <a:rPr lang="fr-CA" dirty="0" smtClean="0"/>
            </a:br>
            <a:r>
              <a:rPr lang="fr-CA" dirty="0" smtClean="0"/>
              <a:t>signalisation horizontale</a:t>
            </a:r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782" y="1376772"/>
            <a:ext cx="6120680" cy="530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2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n</a:t>
            </a:r>
            <a:r>
              <a:rPr lang="fr-CA" dirty="0" smtClean="0"/>
              <a:t>ormes </a:t>
            </a:r>
            <a:br>
              <a:rPr lang="fr-CA" dirty="0" smtClean="0"/>
            </a:br>
            <a:r>
              <a:rPr lang="fr-CA" dirty="0" smtClean="0"/>
              <a:t>environnementales</a:t>
            </a:r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7308304" y="6057292"/>
            <a:ext cx="136815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308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normes </a:t>
            </a:r>
            <a:br>
              <a:rPr lang="fr-CA" dirty="0" smtClean="0"/>
            </a:br>
            <a:r>
              <a:rPr lang="fr-CA" dirty="0" smtClean="0"/>
              <a:t>environnementales</a:t>
            </a:r>
            <a:endParaRPr lang="fr-CA" dirty="0"/>
          </a:p>
        </p:txBody>
      </p:sp>
      <p:sp>
        <p:nvSpPr>
          <p:cNvPr id="11" name="ZoneTexte 10"/>
          <p:cNvSpPr txBox="1"/>
          <p:nvPr/>
        </p:nvSpPr>
        <p:spPr>
          <a:xfrm>
            <a:off x="748887" y="6165304"/>
            <a:ext cx="31322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400" dirty="0"/>
              <a:t>RMR:  revêtements de marquage routier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156176" y="6165304"/>
            <a:ext cx="2845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400" dirty="0"/>
              <a:t>COV:  composés organiques volatiles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032" y="1484784"/>
            <a:ext cx="8002179" cy="468052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725987" y="6520130"/>
            <a:ext cx="43022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400" dirty="0" smtClean="0"/>
              <a:t>Source: Environnement Canada ISBN 978-1-100-97017-2 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val="113621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homologation</a:t>
            </a:r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7308304" y="6057292"/>
            <a:ext cx="136815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5876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homologation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268760"/>
            <a:ext cx="7886700" cy="4351338"/>
          </a:xfrm>
          <a:noFill/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Banc d’essais pour homologation </a:t>
            </a:r>
          </a:p>
          <a:p>
            <a:endParaRPr lang="fr-CA" dirty="0" smtClean="0"/>
          </a:p>
        </p:txBody>
      </p:sp>
      <p:pic>
        <p:nvPicPr>
          <p:cNvPr id="2050" name="Picture 2" descr="C:\Users\elavoie\Desktop\IMG_01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021" y="1732884"/>
            <a:ext cx="6400201" cy="483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42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dirty="0" smtClean="0"/>
              <a:t>homologation</a:t>
            </a:r>
            <a:endParaRPr lang="fr-CA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0798" y="1825626"/>
            <a:ext cx="6812647" cy="4351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47564" y="1628800"/>
            <a:ext cx="8496436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dirty="0">
                <a:solidFill>
                  <a:schemeClr val="tx1"/>
                </a:solidFill>
              </a:rPr>
              <a:t>            </a:t>
            </a:r>
            <a:r>
              <a:rPr lang="fr-CA" dirty="0" smtClean="0">
                <a:solidFill>
                  <a:schemeClr val="tx1"/>
                </a:solidFill>
              </a:rPr>
              <a:t>           </a:t>
            </a:r>
            <a:r>
              <a:rPr lang="fr-CA" sz="1600" dirty="0" smtClean="0">
                <a:solidFill>
                  <a:schemeClr val="tx1"/>
                </a:solidFill>
              </a:rPr>
              <a:t>Classe </a:t>
            </a:r>
            <a:r>
              <a:rPr lang="fr-CA" sz="1600" dirty="0">
                <a:solidFill>
                  <a:schemeClr val="tx1"/>
                </a:solidFill>
              </a:rPr>
              <a:t>1:  100% à 95%     </a:t>
            </a:r>
            <a:r>
              <a:rPr lang="fr-CA" sz="1600" dirty="0" smtClean="0">
                <a:solidFill>
                  <a:schemeClr val="tx1"/>
                </a:solidFill>
              </a:rPr>
              <a:t>  Classe </a:t>
            </a:r>
            <a:r>
              <a:rPr lang="fr-CA" sz="1600" dirty="0">
                <a:solidFill>
                  <a:schemeClr val="tx1"/>
                </a:solidFill>
              </a:rPr>
              <a:t>2:  95% à 75%     </a:t>
            </a:r>
            <a:r>
              <a:rPr lang="fr-CA" sz="1600" dirty="0" smtClean="0">
                <a:solidFill>
                  <a:schemeClr val="tx1"/>
                </a:solidFill>
              </a:rPr>
              <a:t>    Classe </a:t>
            </a:r>
            <a:r>
              <a:rPr lang="fr-CA" sz="1600" dirty="0">
                <a:solidFill>
                  <a:schemeClr val="tx1"/>
                </a:solidFill>
              </a:rPr>
              <a:t>3:  75% à 50%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933772" y="970612"/>
            <a:ext cx="5396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Voici un exemple des classes de durabilité du marquage</a:t>
            </a:r>
          </a:p>
        </p:txBody>
      </p:sp>
      <p:sp>
        <p:nvSpPr>
          <p:cNvPr id="8" name="Rectangle 7"/>
          <p:cNvSpPr/>
          <p:nvPr/>
        </p:nvSpPr>
        <p:spPr>
          <a:xfrm>
            <a:off x="647564" y="3933056"/>
            <a:ext cx="8496436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1600" dirty="0">
                <a:solidFill>
                  <a:schemeClr val="tx1"/>
                </a:solidFill>
              </a:rPr>
              <a:t>            </a:t>
            </a:r>
            <a:r>
              <a:rPr lang="fr-CA" sz="1600" dirty="0" smtClean="0">
                <a:solidFill>
                  <a:schemeClr val="tx1"/>
                </a:solidFill>
              </a:rPr>
              <a:t>              Classe </a:t>
            </a:r>
            <a:r>
              <a:rPr lang="fr-CA" sz="1600" dirty="0">
                <a:solidFill>
                  <a:schemeClr val="tx1"/>
                </a:solidFill>
              </a:rPr>
              <a:t>4:  50% à 25%          </a:t>
            </a:r>
            <a:r>
              <a:rPr lang="fr-CA" sz="1600" dirty="0" smtClean="0">
                <a:solidFill>
                  <a:schemeClr val="tx1"/>
                </a:solidFill>
              </a:rPr>
              <a:t>Classe </a:t>
            </a:r>
            <a:r>
              <a:rPr lang="fr-CA" sz="1600" dirty="0">
                <a:solidFill>
                  <a:schemeClr val="tx1"/>
                </a:solidFill>
              </a:rPr>
              <a:t>5:  25% à 15%            </a:t>
            </a:r>
            <a:r>
              <a:rPr lang="fr-CA" sz="1600" dirty="0" smtClean="0">
                <a:solidFill>
                  <a:schemeClr val="tx1"/>
                </a:solidFill>
              </a:rPr>
              <a:t>Classe </a:t>
            </a:r>
            <a:r>
              <a:rPr lang="fr-CA" sz="1600" dirty="0">
                <a:solidFill>
                  <a:schemeClr val="tx1"/>
                </a:solidFill>
              </a:rPr>
              <a:t>6:  15% à 0%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418205" y="6546464"/>
            <a:ext cx="43075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100" dirty="0"/>
              <a:t>*Tremblay, M. (2005).  État de la situation horizontale au Québec, MTQ.</a:t>
            </a:r>
          </a:p>
        </p:txBody>
      </p:sp>
    </p:spTree>
    <p:extLst>
      <p:ext uri="{BB962C8B-B14F-4D97-AF65-F5344CB8AC3E}">
        <p14:creationId xmlns:p14="http://schemas.microsoft.com/office/powerpoint/2010/main" val="22577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Pré marquage</a:t>
            </a:r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7308304" y="6057292"/>
            <a:ext cx="136815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276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Pré marquage</a:t>
            </a:r>
            <a:endParaRPr lang="fr-CA" dirty="0"/>
          </a:p>
        </p:txBody>
      </p:sp>
      <p:grpSp>
        <p:nvGrpSpPr>
          <p:cNvPr id="3" name="Groupe 2"/>
          <p:cNvGrpSpPr/>
          <p:nvPr/>
        </p:nvGrpSpPr>
        <p:grpSpPr>
          <a:xfrm>
            <a:off x="1377794" y="1032415"/>
            <a:ext cx="6998655" cy="5560443"/>
            <a:chOff x="1303528" y="1417638"/>
            <a:chExt cx="6508485" cy="508752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3528" y="1417638"/>
              <a:ext cx="2607059" cy="5087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1417638"/>
              <a:ext cx="2447925" cy="5087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7562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Pré marquage</a:t>
            </a:r>
            <a:endParaRPr lang="fr-C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165" y="941360"/>
            <a:ext cx="4701913" cy="5800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29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Pré marquage </a:t>
            </a:r>
            <a:r>
              <a:rPr lang="fr-CA" sz="1400" dirty="0" smtClean="0"/>
              <a:t>(appliquer en même temps que l’enrobé du surface)</a:t>
            </a:r>
            <a:endParaRPr lang="fr-CA" sz="1400" dirty="0"/>
          </a:p>
        </p:txBody>
      </p:sp>
      <p:grpSp>
        <p:nvGrpSpPr>
          <p:cNvPr id="3" name="Groupe 2"/>
          <p:cNvGrpSpPr/>
          <p:nvPr/>
        </p:nvGrpSpPr>
        <p:grpSpPr>
          <a:xfrm>
            <a:off x="672267" y="1690692"/>
            <a:ext cx="8409709" cy="4032448"/>
            <a:chOff x="575556" y="1761250"/>
            <a:chExt cx="8409709" cy="4032448"/>
          </a:xfrm>
        </p:grpSpPr>
        <p:pic>
          <p:nvPicPr>
            <p:cNvPr id="4" name="Picture 4" descr="Pont3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2380393" y="1761250"/>
              <a:ext cx="6604872" cy="4032448"/>
            </a:xfrm>
            <a:prstGeom prst="rect">
              <a:avLst/>
            </a:prstGeom>
            <a:noFill/>
            <a:ln/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64440" y="4080262"/>
              <a:ext cx="1988840" cy="1406397"/>
            </a:xfrm>
            <a:prstGeom prst="rect">
              <a:avLst/>
            </a:prstGeom>
          </p:spPr>
        </p:pic>
        <p:pic>
          <p:nvPicPr>
            <p:cNvPr id="6" name="Picture 2" descr="Résultats de recherche d'images pour « délinéateur temporaire »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56" y="1772816"/>
              <a:ext cx="1804837" cy="1804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37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introduction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fr-CA" sz="2400" dirty="0">
                <a:solidFill>
                  <a:schemeClr val="accent1"/>
                </a:solidFill>
              </a:rPr>
              <a:t>La qualité du marquage routier demeure un enjeu majeur lors de sa mise en place. Les progrès récents concernant les matériaux et les nouvelles normes environnementales nous obligent à réviser nos procédures de surveillance. Voici donc, quelques outils pour vous aider à mieux comprendre ces enjeux.</a:t>
            </a:r>
          </a:p>
        </p:txBody>
      </p:sp>
    </p:spTree>
    <p:extLst>
      <p:ext uri="{BB962C8B-B14F-4D97-AF65-F5344CB8AC3E}">
        <p14:creationId xmlns:p14="http://schemas.microsoft.com/office/powerpoint/2010/main" val="13066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Produits de marquage routier</a:t>
            </a:r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7308304" y="6057292"/>
            <a:ext cx="136815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65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orme libre 49"/>
          <p:cNvSpPr/>
          <p:nvPr/>
        </p:nvSpPr>
        <p:spPr>
          <a:xfrm>
            <a:off x="4708747" y="2924944"/>
            <a:ext cx="81639" cy="78651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758096"/>
                </a:lnTo>
                <a:lnTo>
                  <a:pt x="46305" y="758096"/>
                </a:lnTo>
                <a:lnTo>
                  <a:pt x="46305" y="897134"/>
                </a:lnTo>
              </a:path>
            </a:pathLst>
          </a:custGeom>
          <a:noFill/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</a:t>
            </a:r>
            <a:r>
              <a:rPr lang="fr-CA" dirty="0" smtClean="0"/>
              <a:t>roduits</a:t>
            </a:r>
            <a:endParaRPr lang="fr-CA" dirty="0"/>
          </a:p>
        </p:txBody>
      </p:sp>
      <p:sp>
        <p:nvSpPr>
          <p:cNvPr id="49" name="ZoneTexte 48"/>
          <p:cNvSpPr txBox="1"/>
          <p:nvPr/>
        </p:nvSpPr>
        <p:spPr>
          <a:xfrm>
            <a:off x="2764505" y="6477027"/>
            <a:ext cx="4267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200" dirty="0"/>
              <a:t>* Normes Ministère des Transport du Québec  Tome7:  Matériaux</a:t>
            </a:r>
          </a:p>
        </p:txBody>
      </p:sp>
      <p:sp>
        <p:nvSpPr>
          <p:cNvPr id="66" name="Forme libre 65"/>
          <p:cNvSpPr/>
          <p:nvPr/>
        </p:nvSpPr>
        <p:spPr>
          <a:xfrm>
            <a:off x="2135548" y="3056931"/>
            <a:ext cx="81639" cy="78651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758096"/>
                </a:lnTo>
                <a:lnTo>
                  <a:pt x="46305" y="758096"/>
                </a:lnTo>
                <a:lnTo>
                  <a:pt x="46305" y="897134"/>
                </a:lnTo>
              </a:path>
            </a:pathLst>
          </a:custGeom>
          <a:noFill/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orme libre 8"/>
          <p:cNvSpPr/>
          <p:nvPr/>
        </p:nvSpPr>
        <p:spPr>
          <a:xfrm>
            <a:off x="7498383" y="3056931"/>
            <a:ext cx="81639" cy="78651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758096"/>
                </a:lnTo>
                <a:lnTo>
                  <a:pt x="46305" y="758096"/>
                </a:lnTo>
                <a:lnTo>
                  <a:pt x="46305" y="897134"/>
                </a:lnTo>
              </a:path>
            </a:pathLst>
          </a:custGeom>
          <a:noFill/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orme libre 13"/>
          <p:cNvSpPr/>
          <p:nvPr/>
        </p:nvSpPr>
        <p:spPr>
          <a:xfrm>
            <a:off x="4708747" y="1806317"/>
            <a:ext cx="81639" cy="95108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945817"/>
                </a:lnTo>
                <a:lnTo>
                  <a:pt x="45727" y="945817"/>
                </a:lnTo>
                <a:lnTo>
                  <a:pt x="45727" y="1084855"/>
                </a:lnTo>
              </a:path>
            </a:pathLst>
          </a:custGeom>
          <a:noFill/>
        </p:spPr>
        <p:style>
          <a:lnRef idx="2">
            <a:schemeClr val="accent3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Rectangle à coins arrondis 17"/>
          <p:cNvSpPr/>
          <p:nvPr/>
        </p:nvSpPr>
        <p:spPr>
          <a:xfrm>
            <a:off x="2590427" y="1523631"/>
            <a:ext cx="4318280" cy="28268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orme libre 18"/>
          <p:cNvSpPr/>
          <p:nvPr/>
        </p:nvSpPr>
        <p:spPr>
          <a:xfrm>
            <a:off x="2739315" y="1662520"/>
            <a:ext cx="4318280" cy="282684"/>
          </a:xfrm>
          <a:custGeom>
            <a:avLst/>
            <a:gdLst>
              <a:gd name="connsiteX0" fmla="*/ 0 w 4836692"/>
              <a:gd name="connsiteY0" fmla="*/ 32244 h 322443"/>
              <a:gd name="connsiteX1" fmla="*/ 32244 w 4836692"/>
              <a:gd name="connsiteY1" fmla="*/ 0 h 322443"/>
              <a:gd name="connsiteX2" fmla="*/ 4804448 w 4836692"/>
              <a:gd name="connsiteY2" fmla="*/ 0 h 322443"/>
              <a:gd name="connsiteX3" fmla="*/ 4836692 w 4836692"/>
              <a:gd name="connsiteY3" fmla="*/ 32244 h 322443"/>
              <a:gd name="connsiteX4" fmla="*/ 4836692 w 4836692"/>
              <a:gd name="connsiteY4" fmla="*/ 290199 h 322443"/>
              <a:gd name="connsiteX5" fmla="*/ 4804448 w 4836692"/>
              <a:gd name="connsiteY5" fmla="*/ 322443 h 322443"/>
              <a:gd name="connsiteX6" fmla="*/ 32244 w 4836692"/>
              <a:gd name="connsiteY6" fmla="*/ 322443 h 322443"/>
              <a:gd name="connsiteX7" fmla="*/ 0 w 4836692"/>
              <a:gd name="connsiteY7" fmla="*/ 290199 h 322443"/>
              <a:gd name="connsiteX8" fmla="*/ 0 w 4836692"/>
              <a:gd name="connsiteY8" fmla="*/ 32244 h 322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6692" h="322443">
                <a:moveTo>
                  <a:pt x="0" y="32244"/>
                </a:moveTo>
                <a:cubicBezTo>
                  <a:pt x="0" y="14436"/>
                  <a:pt x="14436" y="0"/>
                  <a:pt x="32244" y="0"/>
                </a:cubicBezTo>
                <a:lnTo>
                  <a:pt x="4804448" y="0"/>
                </a:lnTo>
                <a:cubicBezTo>
                  <a:pt x="4822256" y="0"/>
                  <a:pt x="4836692" y="14436"/>
                  <a:pt x="4836692" y="32244"/>
                </a:cubicBezTo>
                <a:lnTo>
                  <a:pt x="4836692" y="290199"/>
                </a:lnTo>
                <a:cubicBezTo>
                  <a:pt x="4836692" y="308007"/>
                  <a:pt x="4822256" y="322443"/>
                  <a:pt x="4804448" y="322443"/>
                </a:cubicBezTo>
                <a:lnTo>
                  <a:pt x="32244" y="322443"/>
                </a:lnTo>
                <a:cubicBezTo>
                  <a:pt x="14436" y="322443"/>
                  <a:pt x="0" y="308007"/>
                  <a:pt x="0" y="290199"/>
                </a:cubicBezTo>
                <a:lnTo>
                  <a:pt x="0" y="32244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164" tIns="55164" rIns="55164" bIns="55164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1200" dirty="0"/>
              <a:t>REVÊTEMENTS DE MARQUAGE ROUTIER</a:t>
            </a:r>
          </a:p>
        </p:txBody>
      </p:sp>
      <p:sp>
        <p:nvSpPr>
          <p:cNvPr id="20" name="Rectangle à coins arrondis 19"/>
          <p:cNvSpPr/>
          <p:nvPr/>
        </p:nvSpPr>
        <p:spPr>
          <a:xfrm>
            <a:off x="796186" y="2757400"/>
            <a:ext cx="2419111" cy="296929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orme libre 20"/>
          <p:cNvSpPr/>
          <p:nvPr/>
        </p:nvSpPr>
        <p:spPr>
          <a:xfrm>
            <a:off x="945073" y="2896290"/>
            <a:ext cx="2419111" cy="296929"/>
          </a:xfrm>
          <a:custGeom>
            <a:avLst/>
            <a:gdLst>
              <a:gd name="connsiteX0" fmla="*/ 0 w 2709527"/>
              <a:gd name="connsiteY0" fmla="*/ 33869 h 338692"/>
              <a:gd name="connsiteX1" fmla="*/ 33869 w 2709527"/>
              <a:gd name="connsiteY1" fmla="*/ 0 h 338692"/>
              <a:gd name="connsiteX2" fmla="*/ 2675658 w 2709527"/>
              <a:gd name="connsiteY2" fmla="*/ 0 h 338692"/>
              <a:gd name="connsiteX3" fmla="*/ 2709527 w 2709527"/>
              <a:gd name="connsiteY3" fmla="*/ 33869 h 338692"/>
              <a:gd name="connsiteX4" fmla="*/ 2709527 w 2709527"/>
              <a:gd name="connsiteY4" fmla="*/ 304823 h 338692"/>
              <a:gd name="connsiteX5" fmla="*/ 2675658 w 2709527"/>
              <a:gd name="connsiteY5" fmla="*/ 338692 h 338692"/>
              <a:gd name="connsiteX6" fmla="*/ 33869 w 2709527"/>
              <a:gd name="connsiteY6" fmla="*/ 338692 h 338692"/>
              <a:gd name="connsiteX7" fmla="*/ 0 w 2709527"/>
              <a:gd name="connsiteY7" fmla="*/ 304823 h 338692"/>
              <a:gd name="connsiteX8" fmla="*/ 0 w 2709527"/>
              <a:gd name="connsiteY8" fmla="*/ 33869 h 3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9527" h="338692">
                <a:moveTo>
                  <a:pt x="0" y="33869"/>
                </a:moveTo>
                <a:cubicBezTo>
                  <a:pt x="0" y="15164"/>
                  <a:pt x="15164" y="0"/>
                  <a:pt x="33869" y="0"/>
                </a:cubicBezTo>
                <a:lnTo>
                  <a:pt x="2675658" y="0"/>
                </a:lnTo>
                <a:cubicBezTo>
                  <a:pt x="2694363" y="0"/>
                  <a:pt x="2709527" y="15164"/>
                  <a:pt x="2709527" y="33869"/>
                </a:cubicBezTo>
                <a:lnTo>
                  <a:pt x="2709527" y="304823"/>
                </a:lnTo>
                <a:cubicBezTo>
                  <a:pt x="2709527" y="323528"/>
                  <a:pt x="2694363" y="338692"/>
                  <a:pt x="2675658" y="338692"/>
                </a:cubicBezTo>
                <a:lnTo>
                  <a:pt x="33869" y="338692"/>
                </a:lnTo>
                <a:cubicBezTo>
                  <a:pt x="15164" y="338692"/>
                  <a:pt x="0" y="323528"/>
                  <a:pt x="0" y="304823"/>
                </a:cubicBezTo>
                <a:lnTo>
                  <a:pt x="0" y="33869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640" tIns="55640" rIns="55640" bIns="55640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1200" dirty="0"/>
              <a:t>Courte durée</a:t>
            </a:r>
          </a:p>
        </p:txBody>
      </p:sp>
      <p:sp>
        <p:nvSpPr>
          <p:cNvPr id="26" name="Rectangle à coins arrondis 25"/>
          <p:cNvSpPr/>
          <p:nvPr/>
        </p:nvSpPr>
        <p:spPr>
          <a:xfrm>
            <a:off x="3515150" y="2757403"/>
            <a:ext cx="2468852" cy="303037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Forme libre 26"/>
          <p:cNvSpPr/>
          <p:nvPr/>
        </p:nvSpPr>
        <p:spPr>
          <a:xfrm>
            <a:off x="3664039" y="2896292"/>
            <a:ext cx="2468852" cy="303037"/>
          </a:xfrm>
          <a:custGeom>
            <a:avLst/>
            <a:gdLst>
              <a:gd name="connsiteX0" fmla="*/ 0 w 2765239"/>
              <a:gd name="connsiteY0" fmla="*/ 34566 h 345659"/>
              <a:gd name="connsiteX1" fmla="*/ 34566 w 2765239"/>
              <a:gd name="connsiteY1" fmla="*/ 0 h 345659"/>
              <a:gd name="connsiteX2" fmla="*/ 2730673 w 2765239"/>
              <a:gd name="connsiteY2" fmla="*/ 0 h 345659"/>
              <a:gd name="connsiteX3" fmla="*/ 2765239 w 2765239"/>
              <a:gd name="connsiteY3" fmla="*/ 34566 h 345659"/>
              <a:gd name="connsiteX4" fmla="*/ 2765239 w 2765239"/>
              <a:gd name="connsiteY4" fmla="*/ 311093 h 345659"/>
              <a:gd name="connsiteX5" fmla="*/ 2730673 w 2765239"/>
              <a:gd name="connsiteY5" fmla="*/ 345659 h 345659"/>
              <a:gd name="connsiteX6" fmla="*/ 34566 w 2765239"/>
              <a:gd name="connsiteY6" fmla="*/ 345659 h 345659"/>
              <a:gd name="connsiteX7" fmla="*/ 0 w 2765239"/>
              <a:gd name="connsiteY7" fmla="*/ 311093 h 345659"/>
              <a:gd name="connsiteX8" fmla="*/ 0 w 2765239"/>
              <a:gd name="connsiteY8" fmla="*/ 34566 h 3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5239" h="345659">
                <a:moveTo>
                  <a:pt x="0" y="34566"/>
                </a:moveTo>
                <a:cubicBezTo>
                  <a:pt x="0" y="15476"/>
                  <a:pt x="15476" y="0"/>
                  <a:pt x="34566" y="0"/>
                </a:cubicBezTo>
                <a:lnTo>
                  <a:pt x="2730673" y="0"/>
                </a:lnTo>
                <a:cubicBezTo>
                  <a:pt x="2749763" y="0"/>
                  <a:pt x="2765239" y="15476"/>
                  <a:pt x="2765239" y="34566"/>
                </a:cubicBezTo>
                <a:lnTo>
                  <a:pt x="2765239" y="311093"/>
                </a:lnTo>
                <a:cubicBezTo>
                  <a:pt x="2765239" y="330183"/>
                  <a:pt x="2749763" y="345659"/>
                  <a:pt x="2730673" y="345659"/>
                </a:cubicBezTo>
                <a:lnTo>
                  <a:pt x="34566" y="345659"/>
                </a:lnTo>
                <a:cubicBezTo>
                  <a:pt x="15476" y="345659"/>
                  <a:pt x="0" y="330183"/>
                  <a:pt x="0" y="311093"/>
                </a:cubicBezTo>
                <a:lnTo>
                  <a:pt x="0" y="34566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44" tIns="55844" rIns="55844" bIns="55844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1200" dirty="0"/>
              <a:t>Moyenne durée</a:t>
            </a:r>
          </a:p>
        </p:txBody>
      </p:sp>
      <p:sp>
        <p:nvSpPr>
          <p:cNvPr id="28" name="Rectangle à coins arrondis 27"/>
          <p:cNvSpPr/>
          <p:nvPr/>
        </p:nvSpPr>
        <p:spPr>
          <a:xfrm>
            <a:off x="4041836" y="3825044"/>
            <a:ext cx="558442" cy="50087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Forme libre 28"/>
          <p:cNvSpPr/>
          <p:nvPr/>
        </p:nvSpPr>
        <p:spPr>
          <a:xfrm>
            <a:off x="4190724" y="3970887"/>
            <a:ext cx="558442" cy="500874"/>
          </a:xfrm>
          <a:custGeom>
            <a:avLst/>
            <a:gdLst>
              <a:gd name="connsiteX0" fmla="*/ 0 w 625482"/>
              <a:gd name="connsiteY0" fmla="*/ 57132 h 571321"/>
              <a:gd name="connsiteX1" fmla="*/ 57132 w 625482"/>
              <a:gd name="connsiteY1" fmla="*/ 0 h 571321"/>
              <a:gd name="connsiteX2" fmla="*/ 568350 w 625482"/>
              <a:gd name="connsiteY2" fmla="*/ 0 h 571321"/>
              <a:gd name="connsiteX3" fmla="*/ 625482 w 625482"/>
              <a:gd name="connsiteY3" fmla="*/ 57132 h 571321"/>
              <a:gd name="connsiteX4" fmla="*/ 625482 w 625482"/>
              <a:gd name="connsiteY4" fmla="*/ 514189 h 571321"/>
              <a:gd name="connsiteX5" fmla="*/ 568350 w 625482"/>
              <a:gd name="connsiteY5" fmla="*/ 571321 h 571321"/>
              <a:gd name="connsiteX6" fmla="*/ 57132 w 625482"/>
              <a:gd name="connsiteY6" fmla="*/ 571321 h 571321"/>
              <a:gd name="connsiteX7" fmla="*/ 0 w 625482"/>
              <a:gd name="connsiteY7" fmla="*/ 514189 h 571321"/>
              <a:gd name="connsiteX8" fmla="*/ 0 w 625482"/>
              <a:gd name="connsiteY8" fmla="*/ 57132 h 571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482" h="571321">
                <a:moveTo>
                  <a:pt x="0" y="57132"/>
                </a:moveTo>
                <a:cubicBezTo>
                  <a:pt x="0" y="25579"/>
                  <a:pt x="25579" y="0"/>
                  <a:pt x="57132" y="0"/>
                </a:cubicBezTo>
                <a:lnTo>
                  <a:pt x="568350" y="0"/>
                </a:lnTo>
                <a:cubicBezTo>
                  <a:pt x="599903" y="0"/>
                  <a:pt x="625482" y="25579"/>
                  <a:pt x="625482" y="57132"/>
                </a:cubicBezTo>
                <a:lnTo>
                  <a:pt x="625482" y="514189"/>
                </a:lnTo>
                <a:cubicBezTo>
                  <a:pt x="625482" y="545742"/>
                  <a:pt x="599903" y="571321"/>
                  <a:pt x="568350" y="571321"/>
                </a:cubicBezTo>
                <a:lnTo>
                  <a:pt x="57132" y="571321"/>
                </a:lnTo>
                <a:cubicBezTo>
                  <a:pt x="25579" y="571321"/>
                  <a:pt x="0" y="545742"/>
                  <a:pt x="0" y="514189"/>
                </a:cubicBezTo>
                <a:lnTo>
                  <a:pt x="0" y="57132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833" tIns="54833" rIns="54833" bIns="54833" numCol="1" spcCol="1270" anchor="ctr" anchorCtr="0">
            <a:noAutofit/>
          </a:bodyPr>
          <a:lstStyle/>
          <a:p>
            <a:pPr algn="ctr" defTabSz="44448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800" dirty="0"/>
              <a:t>Époxy</a:t>
            </a:r>
          </a:p>
        </p:txBody>
      </p:sp>
      <p:sp>
        <p:nvSpPr>
          <p:cNvPr id="30" name="Rectangle à coins arrondis 29"/>
          <p:cNvSpPr/>
          <p:nvPr/>
        </p:nvSpPr>
        <p:spPr>
          <a:xfrm>
            <a:off x="4901392" y="3825044"/>
            <a:ext cx="559258" cy="501819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Forme libre 30"/>
          <p:cNvSpPr/>
          <p:nvPr/>
        </p:nvSpPr>
        <p:spPr>
          <a:xfrm>
            <a:off x="5050279" y="3969941"/>
            <a:ext cx="559258" cy="501819"/>
          </a:xfrm>
          <a:custGeom>
            <a:avLst/>
            <a:gdLst>
              <a:gd name="connsiteX0" fmla="*/ 0 w 626397"/>
              <a:gd name="connsiteY0" fmla="*/ 57240 h 572398"/>
              <a:gd name="connsiteX1" fmla="*/ 57240 w 626397"/>
              <a:gd name="connsiteY1" fmla="*/ 0 h 572398"/>
              <a:gd name="connsiteX2" fmla="*/ 569157 w 626397"/>
              <a:gd name="connsiteY2" fmla="*/ 0 h 572398"/>
              <a:gd name="connsiteX3" fmla="*/ 626397 w 626397"/>
              <a:gd name="connsiteY3" fmla="*/ 57240 h 572398"/>
              <a:gd name="connsiteX4" fmla="*/ 626397 w 626397"/>
              <a:gd name="connsiteY4" fmla="*/ 515158 h 572398"/>
              <a:gd name="connsiteX5" fmla="*/ 569157 w 626397"/>
              <a:gd name="connsiteY5" fmla="*/ 572398 h 572398"/>
              <a:gd name="connsiteX6" fmla="*/ 57240 w 626397"/>
              <a:gd name="connsiteY6" fmla="*/ 572398 h 572398"/>
              <a:gd name="connsiteX7" fmla="*/ 0 w 626397"/>
              <a:gd name="connsiteY7" fmla="*/ 515158 h 572398"/>
              <a:gd name="connsiteX8" fmla="*/ 0 w 626397"/>
              <a:gd name="connsiteY8" fmla="*/ 57240 h 57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6397" h="572398">
                <a:moveTo>
                  <a:pt x="0" y="57240"/>
                </a:moveTo>
                <a:cubicBezTo>
                  <a:pt x="0" y="25627"/>
                  <a:pt x="25627" y="0"/>
                  <a:pt x="57240" y="0"/>
                </a:cubicBezTo>
                <a:lnTo>
                  <a:pt x="569157" y="0"/>
                </a:lnTo>
                <a:cubicBezTo>
                  <a:pt x="600770" y="0"/>
                  <a:pt x="626397" y="25627"/>
                  <a:pt x="626397" y="57240"/>
                </a:cubicBezTo>
                <a:lnTo>
                  <a:pt x="626397" y="515158"/>
                </a:lnTo>
                <a:cubicBezTo>
                  <a:pt x="626397" y="546771"/>
                  <a:pt x="600770" y="572398"/>
                  <a:pt x="569157" y="572398"/>
                </a:cubicBezTo>
                <a:lnTo>
                  <a:pt x="57240" y="572398"/>
                </a:lnTo>
                <a:cubicBezTo>
                  <a:pt x="25627" y="572398"/>
                  <a:pt x="0" y="546771"/>
                  <a:pt x="0" y="515158"/>
                </a:cubicBezTo>
                <a:lnTo>
                  <a:pt x="0" y="57240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865" tIns="54865" rIns="54865" bIns="54865" numCol="1" spcCol="1270" anchor="ctr" anchorCtr="0">
            <a:noAutofit/>
          </a:bodyPr>
          <a:lstStyle/>
          <a:p>
            <a:pPr algn="ctr" defTabSz="44448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800" dirty="0"/>
              <a:t>MMA</a:t>
            </a:r>
          </a:p>
        </p:txBody>
      </p:sp>
      <p:sp>
        <p:nvSpPr>
          <p:cNvPr id="32" name="Rectangle à coins arrondis 31"/>
          <p:cNvSpPr/>
          <p:nvPr/>
        </p:nvSpPr>
        <p:spPr>
          <a:xfrm>
            <a:off x="6278857" y="2747532"/>
            <a:ext cx="2520696" cy="309396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Forme libre 32"/>
          <p:cNvSpPr/>
          <p:nvPr/>
        </p:nvSpPr>
        <p:spPr>
          <a:xfrm>
            <a:off x="6427744" y="2886421"/>
            <a:ext cx="2520696" cy="309396"/>
          </a:xfrm>
          <a:custGeom>
            <a:avLst/>
            <a:gdLst>
              <a:gd name="connsiteX0" fmla="*/ 0 w 2823307"/>
              <a:gd name="connsiteY0" fmla="*/ 35291 h 352912"/>
              <a:gd name="connsiteX1" fmla="*/ 35291 w 2823307"/>
              <a:gd name="connsiteY1" fmla="*/ 0 h 352912"/>
              <a:gd name="connsiteX2" fmla="*/ 2788016 w 2823307"/>
              <a:gd name="connsiteY2" fmla="*/ 0 h 352912"/>
              <a:gd name="connsiteX3" fmla="*/ 2823307 w 2823307"/>
              <a:gd name="connsiteY3" fmla="*/ 35291 h 352912"/>
              <a:gd name="connsiteX4" fmla="*/ 2823307 w 2823307"/>
              <a:gd name="connsiteY4" fmla="*/ 317621 h 352912"/>
              <a:gd name="connsiteX5" fmla="*/ 2788016 w 2823307"/>
              <a:gd name="connsiteY5" fmla="*/ 352912 h 352912"/>
              <a:gd name="connsiteX6" fmla="*/ 35291 w 2823307"/>
              <a:gd name="connsiteY6" fmla="*/ 352912 h 352912"/>
              <a:gd name="connsiteX7" fmla="*/ 0 w 2823307"/>
              <a:gd name="connsiteY7" fmla="*/ 317621 h 352912"/>
              <a:gd name="connsiteX8" fmla="*/ 0 w 2823307"/>
              <a:gd name="connsiteY8" fmla="*/ 35291 h 35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23307" h="352912">
                <a:moveTo>
                  <a:pt x="0" y="35291"/>
                </a:moveTo>
                <a:cubicBezTo>
                  <a:pt x="0" y="15800"/>
                  <a:pt x="15800" y="0"/>
                  <a:pt x="35291" y="0"/>
                </a:cubicBezTo>
                <a:lnTo>
                  <a:pt x="2788016" y="0"/>
                </a:lnTo>
                <a:cubicBezTo>
                  <a:pt x="2807507" y="0"/>
                  <a:pt x="2823307" y="15800"/>
                  <a:pt x="2823307" y="35291"/>
                </a:cubicBezTo>
                <a:lnTo>
                  <a:pt x="2823307" y="317621"/>
                </a:lnTo>
                <a:cubicBezTo>
                  <a:pt x="2823307" y="337112"/>
                  <a:pt x="2807507" y="352912"/>
                  <a:pt x="2788016" y="352912"/>
                </a:cubicBezTo>
                <a:lnTo>
                  <a:pt x="35291" y="352912"/>
                </a:lnTo>
                <a:cubicBezTo>
                  <a:pt x="15800" y="352912"/>
                  <a:pt x="0" y="337112"/>
                  <a:pt x="0" y="317621"/>
                </a:cubicBezTo>
                <a:lnTo>
                  <a:pt x="0" y="35291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056" tIns="56056" rIns="56056" bIns="56056" numCol="1" spcCol="1270" anchor="ctr" anchorCtr="0">
            <a:noAutofit/>
          </a:bodyPr>
          <a:lstStyle/>
          <a:p>
            <a:pPr algn="ctr" defTabSz="53338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1200" dirty="0"/>
              <a:t>Longue durée</a:t>
            </a:r>
          </a:p>
        </p:txBody>
      </p:sp>
      <p:sp>
        <p:nvSpPr>
          <p:cNvPr id="34" name="Rectangle à coins arrondis 33"/>
          <p:cNvSpPr/>
          <p:nvPr/>
        </p:nvSpPr>
        <p:spPr>
          <a:xfrm>
            <a:off x="6415585" y="3831052"/>
            <a:ext cx="559258" cy="501819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Forme libre 34"/>
          <p:cNvSpPr/>
          <p:nvPr/>
        </p:nvSpPr>
        <p:spPr>
          <a:xfrm>
            <a:off x="6564474" y="3969941"/>
            <a:ext cx="559258" cy="501819"/>
          </a:xfrm>
          <a:custGeom>
            <a:avLst/>
            <a:gdLst>
              <a:gd name="connsiteX0" fmla="*/ 0 w 626397"/>
              <a:gd name="connsiteY0" fmla="*/ 57240 h 572398"/>
              <a:gd name="connsiteX1" fmla="*/ 57240 w 626397"/>
              <a:gd name="connsiteY1" fmla="*/ 0 h 572398"/>
              <a:gd name="connsiteX2" fmla="*/ 569157 w 626397"/>
              <a:gd name="connsiteY2" fmla="*/ 0 h 572398"/>
              <a:gd name="connsiteX3" fmla="*/ 626397 w 626397"/>
              <a:gd name="connsiteY3" fmla="*/ 57240 h 572398"/>
              <a:gd name="connsiteX4" fmla="*/ 626397 w 626397"/>
              <a:gd name="connsiteY4" fmla="*/ 515158 h 572398"/>
              <a:gd name="connsiteX5" fmla="*/ 569157 w 626397"/>
              <a:gd name="connsiteY5" fmla="*/ 572398 h 572398"/>
              <a:gd name="connsiteX6" fmla="*/ 57240 w 626397"/>
              <a:gd name="connsiteY6" fmla="*/ 572398 h 572398"/>
              <a:gd name="connsiteX7" fmla="*/ 0 w 626397"/>
              <a:gd name="connsiteY7" fmla="*/ 515158 h 572398"/>
              <a:gd name="connsiteX8" fmla="*/ 0 w 626397"/>
              <a:gd name="connsiteY8" fmla="*/ 57240 h 57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6397" h="572398">
                <a:moveTo>
                  <a:pt x="0" y="57240"/>
                </a:moveTo>
                <a:cubicBezTo>
                  <a:pt x="0" y="25627"/>
                  <a:pt x="25627" y="0"/>
                  <a:pt x="57240" y="0"/>
                </a:cubicBezTo>
                <a:lnTo>
                  <a:pt x="569157" y="0"/>
                </a:lnTo>
                <a:cubicBezTo>
                  <a:pt x="600770" y="0"/>
                  <a:pt x="626397" y="25627"/>
                  <a:pt x="626397" y="57240"/>
                </a:cubicBezTo>
                <a:lnTo>
                  <a:pt x="626397" y="515158"/>
                </a:lnTo>
                <a:cubicBezTo>
                  <a:pt x="626397" y="546771"/>
                  <a:pt x="600770" y="572398"/>
                  <a:pt x="569157" y="572398"/>
                </a:cubicBezTo>
                <a:lnTo>
                  <a:pt x="57240" y="572398"/>
                </a:lnTo>
                <a:cubicBezTo>
                  <a:pt x="25627" y="572398"/>
                  <a:pt x="0" y="546771"/>
                  <a:pt x="0" y="515158"/>
                </a:cubicBezTo>
                <a:lnTo>
                  <a:pt x="0" y="57240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865" tIns="54865" rIns="54865" bIns="54865" numCol="1" spcCol="1270" anchor="ctr" anchorCtr="0">
            <a:noAutofit/>
          </a:bodyPr>
          <a:lstStyle/>
          <a:p>
            <a:pPr algn="ctr" defTabSz="44448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800" dirty="0"/>
              <a:t>Bande pré-fabriquée</a:t>
            </a:r>
          </a:p>
        </p:txBody>
      </p:sp>
      <p:sp>
        <p:nvSpPr>
          <p:cNvPr id="36" name="Rectangle à coins arrondis 35"/>
          <p:cNvSpPr/>
          <p:nvPr/>
        </p:nvSpPr>
        <p:spPr>
          <a:xfrm>
            <a:off x="7259852" y="3843442"/>
            <a:ext cx="559754" cy="501251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Forme libre 36"/>
          <p:cNvSpPr/>
          <p:nvPr/>
        </p:nvSpPr>
        <p:spPr>
          <a:xfrm>
            <a:off x="7408739" y="3982331"/>
            <a:ext cx="559754" cy="501251"/>
          </a:xfrm>
          <a:custGeom>
            <a:avLst/>
            <a:gdLst>
              <a:gd name="connsiteX0" fmla="*/ 0 w 626953"/>
              <a:gd name="connsiteY0" fmla="*/ 57175 h 571750"/>
              <a:gd name="connsiteX1" fmla="*/ 57175 w 626953"/>
              <a:gd name="connsiteY1" fmla="*/ 0 h 571750"/>
              <a:gd name="connsiteX2" fmla="*/ 569778 w 626953"/>
              <a:gd name="connsiteY2" fmla="*/ 0 h 571750"/>
              <a:gd name="connsiteX3" fmla="*/ 626953 w 626953"/>
              <a:gd name="connsiteY3" fmla="*/ 57175 h 571750"/>
              <a:gd name="connsiteX4" fmla="*/ 626953 w 626953"/>
              <a:gd name="connsiteY4" fmla="*/ 514575 h 571750"/>
              <a:gd name="connsiteX5" fmla="*/ 569778 w 626953"/>
              <a:gd name="connsiteY5" fmla="*/ 571750 h 571750"/>
              <a:gd name="connsiteX6" fmla="*/ 57175 w 626953"/>
              <a:gd name="connsiteY6" fmla="*/ 571750 h 571750"/>
              <a:gd name="connsiteX7" fmla="*/ 0 w 626953"/>
              <a:gd name="connsiteY7" fmla="*/ 514575 h 571750"/>
              <a:gd name="connsiteX8" fmla="*/ 0 w 626953"/>
              <a:gd name="connsiteY8" fmla="*/ 57175 h 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6953" h="571750">
                <a:moveTo>
                  <a:pt x="0" y="57175"/>
                </a:moveTo>
                <a:cubicBezTo>
                  <a:pt x="0" y="25598"/>
                  <a:pt x="25598" y="0"/>
                  <a:pt x="57175" y="0"/>
                </a:cubicBezTo>
                <a:lnTo>
                  <a:pt x="569778" y="0"/>
                </a:lnTo>
                <a:cubicBezTo>
                  <a:pt x="601355" y="0"/>
                  <a:pt x="626953" y="25598"/>
                  <a:pt x="626953" y="57175"/>
                </a:cubicBezTo>
                <a:lnTo>
                  <a:pt x="626953" y="514575"/>
                </a:lnTo>
                <a:cubicBezTo>
                  <a:pt x="626953" y="546152"/>
                  <a:pt x="601355" y="571750"/>
                  <a:pt x="569778" y="571750"/>
                </a:cubicBezTo>
                <a:lnTo>
                  <a:pt x="57175" y="571750"/>
                </a:lnTo>
                <a:cubicBezTo>
                  <a:pt x="25598" y="571750"/>
                  <a:pt x="0" y="546152"/>
                  <a:pt x="0" y="514575"/>
                </a:cubicBezTo>
                <a:lnTo>
                  <a:pt x="0" y="57175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847" tIns="54847" rIns="54847" bIns="54847" numCol="1" spcCol="1270" anchor="ctr" anchorCtr="0">
            <a:noAutofit/>
          </a:bodyPr>
          <a:lstStyle/>
          <a:p>
            <a:pPr algn="ctr" defTabSz="44448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800" dirty="0"/>
              <a:t>Époxy longue durée</a:t>
            </a:r>
          </a:p>
        </p:txBody>
      </p:sp>
      <p:sp>
        <p:nvSpPr>
          <p:cNvPr id="38" name="Rectangle à coins arrondis 37"/>
          <p:cNvSpPr/>
          <p:nvPr/>
        </p:nvSpPr>
        <p:spPr>
          <a:xfrm>
            <a:off x="8139101" y="3839656"/>
            <a:ext cx="527286" cy="472173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Forme libre 38"/>
          <p:cNvSpPr/>
          <p:nvPr/>
        </p:nvSpPr>
        <p:spPr>
          <a:xfrm>
            <a:off x="8287989" y="3978546"/>
            <a:ext cx="527286" cy="472173"/>
          </a:xfrm>
          <a:custGeom>
            <a:avLst/>
            <a:gdLst>
              <a:gd name="connsiteX0" fmla="*/ 0 w 590587"/>
              <a:gd name="connsiteY0" fmla="*/ 53858 h 538584"/>
              <a:gd name="connsiteX1" fmla="*/ 53858 w 590587"/>
              <a:gd name="connsiteY1" fmla="*/ 0 h 538584"/>
              <a:gd name="connsiteX2" fmla="*/ 536729 w 590587"/>
              <a:gd name="connsiteY2" fmla="*/ 0 h 538584"/>
              <a:gd name="connsiteX3" fmla="*/ 590587 w 590587"/>
              <a:gd name="connsiteY3" fmla="*/ 53858 h 538584"/>
              <a:gd name="connsiteX4" fmla="*/ 590587 w 590587"/>
              <a:gd name="connsiteY4" fmla="*/ 484726 h 538584"/>
              <a:gd name="connsiteX5" fmla="*/ 536729 w 590587"/>
              <a:gd name="connsiteY5" fmla="*/ 538584 h 538584"/>
              <a:gd name="connsiteX6" fmla="*/ 53858 w 590587"/>
              <a:gd name="connsiteY6" fmla="*/ 538584 h 538584"/>
              <a:gd name="connsiteX7" fmla="*/ 0 w 590587"/>
              <a:gd name="connsiteY7" fmla="*/ 484726 h 538584"/>
              <a:gd name="connsiteX8" fmla="*/ 0 w 590587"/>
              <a:gd name="connsiteY8" fmla="*/ 53858 h 53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587" h="538584">
                <a:moveTo>
                  <a:pt x="0" y="53858"/>
                </a:moveTo>
                <a:cubicBezTo>
                  <a:pt x="0" y="24113"/>
                  <a:pt x="24113" y="0"/>
                  <a:pt x="53858" y="0"/>
                </a:cubicBezTo>
                <a:lnTo>
                  <a:pt x="536729" y="0"/>
                </a:lnTo>
                <a:cubicBezTo>
                  <a:pt x="566474" y="0"/>
                  <a:pt x="590587" y="24113"/>
                  <a:pt x="590587" y="53858"/>
                </a:cubicBezTo>
                <a:lnTo>
                  <a:pt x="590587" y="484726"/>
                </a:lnTo>
                <a:cubicBezTo>
                  <a:pt x="590587" y="514471"/>
                  <a:pt x="566474" y="538584"/>
                  <a:pt x="536729" y="538584"/>
                </a:cubicBezTo>
                <a:lnTo>
                  <a:pt x="53858" y="538584"/>
                </a:lnTo>
                <a:cubicBezTo>
                  <a:pt x="24113" y="538584"/>
                  <a:pt x="0" y="514471"/>
                  <a:pt x="0" y="484726"/>
                </a:cubicBezTo>
                <a:lnTo>
                  <a:pt x="0" y="53858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875" tIns="53875" rIns="53875" bIns="53875" numCol="1" spcCol="1270" anchor="ctr" anchorCtr="0">
            <a:noAutofit/>
          </a:bodyPr>
          <a:lstStyle/>
          <a:p>
            <a:pPr algn="ctr" defTabSz="44448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800" dirty="0"/>
              <a:t>MMA longue durée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1102220" y="4618766"/>
            <a:ext cx="790303" cy="323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10201*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1946732" y="4618766"/>
            <a:ext cx="790303" cy="323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10204*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4074793" y="4605761"/>
            <a:ext cx="790303" cy="323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10202*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4934756" y="4605761"/>
            <a:ext cx="790303" cy="323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10202*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7292940" y="4605761"/>
            <a:ext cx="790303" cy="323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10203*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8167755" y="4605761"/>
            <a:ext cx="790303" cy="323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10203*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6448950" y="4605761"/>
            <a:ext cx="790303" cy="323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10203*</a:t>
            </a:r>
          </a:p>
        </p:txBody>
      </p:sp>
      <p:sp>
        <p:nvSpPr>
          <p:cNvPr id="58" name="Rectangle à coins arrondis 57"/>
          <p:cNvSpPr/>
          <p:nvPr/>
        </p:nvSpPr>
        <p:spPr>
          <a:xfrm>
            <a:off x="1068855" y="3841625"/>
            <a:ext cx="559258" cy="501819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Forme libre 58"/>
          <p:cNvSpPr/>
          <p:nvPr/>
        </p:nvSpPr>
        <p:spPr>
          <a:xfrm>
            <a:off x="1217744" y="3980514"/>
            <a:ext cx="559258" cy="501819"/>
          </a:xfrm>
          <a:custGeom>
            <a:avLst/>
            <a:gdLst>
              <a:gd name="connsiteX0" fmla="*/ 0 w 626397"/>
              <a:gd name="connsiteY0" fmla="*/ 57240 h 572398"/>
              <a:gd name="connsiteX1" fmla="*/ 57240 w 626397"/>
              <a:gd name="connsiteY1" fmla="*/ 0 h 572398"/>
              <a:gd name="connsiteX2" fmla="*/ 569157 w 626397"/>
              <a:gd name="connsiteY2" fmla="*/ 0 h 572398"/>
              <a:gd name="connsiteX3" fmla="*/ 626397 w 626397"/>
              <a:gd name="connsiteY3" fmla="*/ 57240 h 572398"/>
              <a:gd name="connsiteX4" fmla="*/ 626397 w 626397"/>
              <a:gd name="connsiteY4" fmla="*/ 515158 h 572398"/>
              <a:gd name="connsiteX5" fmla="*/ 569157 w 626397"/>
              <a:gd name="connsiteY5" fmla="*/ 572398 h 572398"/>
              <a:gd name="connsiteX6" fmla="*/ 57240 w 626397"/>
              <a:gd name="connsiteY6" fmla="*/ 572398 h 572398"/>
              <a:gd name="connsiteX7" fmla="*/ 0 w 626397"/>
              <a:gd name="connsiteY7" fmla="*/ 515158 h 572398"/>
              <a:gd name="connsiteX8" fmla="*/ 0 w 626397"/>
              <a:gd name="connsiteY8" fmla="*/ 57240 h 57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6397" h="572398">
                <a:moveTo>
                  <a:pt x="0" y="57240"/>
                </a:moveTo>
                <a:cubicBezTo>
                  <a:pt x="0" y="25627"/>
                  <a:pt x="25627" y="0"/>
                  <a:pt x="57240" y="0"/>
                </a:cubicBezTo>
                <a:lnTo>
                  <a:pt x="569157" y="0"/>
                </a:lnTo>
                <a:cubicBezTo>
                  <a:pt x="600770" y="0"/>
                  <a:pt x="626397" y="25627"/>
                  <a:pt x="626397" y="57240"/>
                </a:cubicBezTo>
                <a:lnTo>
                  <a:pt x="626397" y="515158"/>
                </a:lnTo>
                <a:cubicBezTo>
                  <a:pt x="626397" y="546771"/>
                  <a:pt x="600770" y="572398"/>
                  <a:pt x="569157" y="572398"/>
                </a:cubicBezTo>
                <a:lnTo>
                  <a:pt x="57240" y="572398"/>
                </a:lnTo>
                <a:cubicBezTo>
                  <a:pt x="25627" y="572398"/>
                  <a:pt x="0" y="546771"/>
                  <a:pt x="0" y="515158"/>
                </a:cubicBezTo>
                <a:lnTo>
                  <a:pt x="0" y="57240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865" tIns="54865" rIns="54865" bIns="54865" numCol="1" spcCol="1270" anchor="ctr" anchorCtr="0">
            <a:noAutofit/>
          </a:bodyPr>
          <a:lstStyle/>
          <a:p>
            <a:pPr algn="ctr" defTabSz="44448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800" dirty="0"/>
              <a:t>Peinture à base d’alkyde</a:t>
            </a:r>
          </a:p>
        </p:txBody>
      </p:sp>
      <p:sp>
        <p:nvSpPr>
          <p:cNvPr id="60" name="Rectangle à coins arrondis 59"/>
          <p:cNvSpPr/>
          <p:nvPr/>
        </p:nvSpPr>
        <p:spPr>
          <a:xfrm>
            <a:off x="1913121" y="3854015"/>
            <a:ext cx="559754" cy="501251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1" name="Forme libre 60"/>
          <p:cNvSpPr/>
          <p:nvPr/>
        </p:nvSpPr>
        <p:spPr>
          <a:xfrm>
            <a:off x="2062008" y="3992904"/>
            <a:ext cx="559754" cy="501251"/>
          </a:xfrm>
          <a:custGeom>
            <a:avLst/>
            <a:gdLst>
              <a:gd name="connsiteX0" fmla="*/ 0 w 626953"/>
              <a:gd name="connsiteY0" fmla="*/ 57175 h 571750"/>
              <a:gd name="connsiteX1" fmla="*/ 57175 w 626953"/>
              <a:gd name="connsiteY1" fmla="*/ 0 h 571750"/>
              <a:gd name="connsiteX2" fmla="*/ 569778 w 626953"/>
              <a:gd name="connsiteY2" fmla="*/ 0 h 571750"/>
              <a:gd name="connsiteX3" fmla="*/ 626953 w 626953"/>
              <a:gd name="connsiteY3" fmla="*/ 57175 h 571750"/>
              <a:gd name="connsiteX4" fmla="*/ 626953 w 626953"/>
              <a:gd name="connsiteY4" fmla="*/ 514575 h 571750"/>
              <a:gd name="connsiteX5" fmla="*/ 569778 w 626953"/>
              <a:gd name="connsiteY5" fmla="*/ 571750 h 571750"/>
              <a:gd name="connsiteX6" fmla="*/ 57175 w 626953"/>
              <a:gd name="connsiteY6" fmla="*/ 571750 h 571750"/>
              <a:gd name="connsiteX7" fmla="*/ 0 w 626953"/>
              <a:gd name="connsiteY7" fmla="*/ 514575 h 571750"/>
              <a:gd name="connsiteX8" fmla="*/ 0 w 626953"/>
              <a:gd name="connsiteY8" fmla="*/ 57175 h 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6953" h="571750">
                <a:moveTo>
                  <a:pt x="0" y="57175"/>
                </a:moveTo>
                <a:cubicBezTo>
                  <a:pt x="0" y="25598"/>
                  <a:pt x="25598" y="0"/>
                  <a:pt x="57175" y="0"/>
                </a:cubicBezTo>
                <a:lnTo>
                  <a:pt x="569778" y="0"/>
                </a:lnTo>
                <a:cubicBezTo>
                  <a:pt x="601355" y="0"/>
                  <a:pt x="626953" y="25598"/>
                  <a:pt x="626953" y="57175"/>
                </a:cubicBezTo>
                <a:lnTo>
                  <a:pt x="626953" y="514575"/>
                </a:lnTo>
                <a:cubicBezTo>
                  <a:pt x="626953" y="546152"/>
                  <a:pt x="601355" y="571750"/>
                  <a:pt x="569778" y="571750"/>
                </a:cubicBezTo>
                <a:lnTo>
                  <a:pt x="57175" y="571750"/>
                </a:lnTo>
                <a:cubicBezTo>
                  <a:pt x="25598" y="571750"/>
                  <a:pt x="0" y="546152"/>
                  <a:pt x="0" y="514575"/>
                </a:cubicBezTo>
                <a:lnTo>
                  <a:pt x="0" y="57175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847" tIns="54847" rIns="54847" bIns="54847" numCol="1" spcCol="1270" anchor="ctr" anchorCtr="0">
            <a:noAutofit/>
          </a:bodyPr>
          <a:lstStyle/>
          <a:p>
            <a:pPr algn="ctr" defTabSz="44448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800" dirty="0"/>
              <a:t>Peinture à base d’eau</a:t>
            </a:r>
          </a:p>
        </p:txBody>
      </p:sp>
      <p:sp>
        <p:nvSpPr>
          <p:cNvPr id="62" name="Rectangle à coins arrondis 61"/>
          <p:cNvSpPr/>
          <p:nvPr/>
        </p:nvSpPr>
        <p:spPr>
          <a:xfrm>
            <a:off x="2792371" y="3850229"/>
            <a:ext cx="527286" cy="472173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3" name="Forme libre 62"/>
          <p:cNvSpPr/>
          <p:nvPr/>
        </p:nvSpPr>
        <p:spPr>
          <a:xfrm>
            <a:off x="2941259" y="3989119"/>
            <a:ext cx="527286" cy="472173"/>
          </a:xfrm>
          <a:custGeom>
            <a:avLst/>
            <a:gdLst>
              <a:gd name="connsiteX0" fmla="*/ 0 w 590587"/>
              <a:gd name="connsiteY0" fmla="*/ 53858 h 538584"/>
              <a:gd name="connsiteX1" fmla="*/ 53858 w 590587"/>
              <a:gd name="connsiteY1" fmla="*/ 0 h 538584"/>
              <a:gd name="connsiteX2" fmla="*/ 536729 w 590587"/>
              <a:gd name="connsiteY2" fmla="*/ 0 h 538584"/>
              <a:gd name="connsiteX3" fmla="*/ 590587 w 590587"/>
              <a:gd name="connsiteY3" fmla="*/ 53858 h 538584"/>
              <a:gd name="connsiteX4" fmla="*/ 590587 w 590587"/>
              <a:gd name="connsiteY4" fmla="*/ 484726 h 538584"/>
              <a:gd name="connsiteX5" fmla="*/ 536729 w 590587"/>
              <a:gd name="connsiteY5" fmla="*/ 538584 h 538584"/>
              <a:gd name="connsiteX6" fmla="*/ 53858 w 590587"/>
              <a:gd name="connsiteY6" fmla="*/ 538584 h 538584"/>
              <a:gd name="connsiteX7" fmla="*/ 0 w 590587"/>
              <a:gd name="connsiteY7" fmla="*/ 484726 h 538584"/>
              <a:gd name="connsiteX8" fmla="*/ 0 w 590587"/>
              <a:gd name="connsiteY8" fmla="*/ 53858 h 53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587" h="538584">
                <a:moveTo>
                  <a:pt x="0" y="53858"/>
                </a:moveTo>
                <a:cubicBezTo>
                  <a:pt x="0" y="24113"/>
                  <a:pt x="24113" y="0"/>
                  <a:pt x="53858" y="0"/>
                </a:cubicBezTo>
                <a:lnTo>
                  <a:pt x="536729" y="0"/>
                </a:lnTo>
                <a:cubicBezTo>
                  <a:pt x="566474" y="0"/>
                  <a:pt x="590587" y="24113"/>
                  <a:pt x="590587" y="53858"/>
                </a:cubicBezTo>
                <a:lnTo>
                  <a:pt x="590587" y="484726"/>
                </a:lnTo>
                <a:cubicBezTo>
                  <a:pt x="590587" y="514471"/>
                  <a:pt x="566474" y="538584"/>
                  <a:pt x="536729" y="538584"/>
                </a:cubicBezTo>
                <a:lnTo>
                  <a:pt x="53858" y="538584"/>
                </a:lnTo>
                <a:cubicBezTo>
                  <a:pt x="24113" y="538584"/>
                  <a:pt x="0" y="514471"/>
                  <a:pt x="0" y="484726"/>
                </a:cubicBezTo>
                <a:lnTo>
                  <a:pt x="0" y="53858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875" tIns="53875" rIns="53875" bIns="53875" numCol="1" spcCol="1270" anchor="ctr" anchorCtr="0">
            <a:noAutofit/>
          </a:bodyPr>
          <a:lstStyle/>
          <a:p>
            <a:pPr algn="ctr" defTabSz="44448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CA" sz="800" dirty="0"/>
              <a:t>Peinture à base d’alkyde bas COV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2809750" y="4605761"/>
            <a:ext cx="790303" cy="323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10205*</a:t>
            </a:r>
          </a:p>
        </p:txBody>
      </p:sp>
      <p:cxnSp>
        <p:nvCxnSpPr>
          <p:cNvPr id="6" name="Connecteur droit 5"/>
          <p:cNvCxnSpPr>
            <a:stCxn id="30" idx="0"/>
            <a:endCxn id="28" idx="0"/>
          </p:cNvCxnSpPr>
          <p:nvPr/>
        </p:nvCxnSpPr>
        <p:spPr>
          <a:xfrm flipH="1">
            <a:off x="4321057" y="3825044"/>
            <a:ext cx="859964" cy="0"/>
          </a:xfrm>
          <a:prstGeom prst="line">
            <a:avLst/>
          </a:prstGeom>
          <a:noFill/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cxnSp>
    </p:spTree>
    <p:extLst>
      <p:ext uri="{BB962C8B-B14F-4D97-AF65-F5344CB8AC3E}">
        <p14:creationId xmlns:p14="http://schemas.microsoft.com/office/powerpoint/2010/main" val="225677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Produits courte durée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7271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Produits courte durée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Peinture alkyde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Polymérisation par évaporation du solvant (naphta);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Le composé organique volatile (COV) se situe autour de 450g/l.;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Durée de vie de six à huit mois;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La pose doit être refaite deux et même trois fois annuellement;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Vitesse de pose de 20 km/h et plus…;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Temps de séchage: 15 minutes;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Diminution rapide de la rétro-réflexion;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Interdiction d’application d’Environnement Canada du 1er mai au 15 octobre (COV &gt;150g/l.)*.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428631" y="6488668"/>
            <a:ext cx="4896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*www.ec.gc.ca/cov-voc  ISBN : 978-1-100-97017-2</a:t>
            </a:r>
          </a:p>
        </p:txBody>
      </p:sp>
    </p:spTree>
    <p:extLst>
      <p:ext uri="{BB962C8B-B14F-4D97-AF65-F5344CB8AC3E}">
        <p14:creationId xmlns:p14="http://schemas.microsoft.com/office/powerpoint/2010/main" val="134782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Produits courte durée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Peinture alkyde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849405"/>
              </p:ext>
            </p:extLst>
          </p:nvPr>
        </p:nvGraphicFramePr>
        <p:xfrm>
          <a:off x="835800" y="2384884"/>
          <a:ext cx="8082644" cy="4031845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04823"/>
                <a:gridCol w="4677821"/>
              </a:tblGrid>
              <a:tr h="405117"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Éléments à vérifier</a:t>
                      </a:r>
                      <a:endParaRPr lang="fr-CA" b="0" dirty="0"/>
                    </a:p>
                  </a:txBody>
                  <a:tcPr marL="87630" marR="876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Exigences</a:t>
                      </a:r>
                      <a:endParaRPr lang="fr-CA" b="0" dirty="0"/>
                    </a:p>
                  </a:txBody>
                  <a:tcPr marL="87630" marR="876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763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À la pose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u="sng" dirty="0" smtClean="0"/>
                        <a:t>Respect des conditions météorologiques et routières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smtClean="0"/>
                        <a:t>Chaussée sèche et propre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smtClean="0"/>
                        <a:t>Aucun risque de pluie avant que la peinture ne soit sèche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CA" sz="1200" dirty="0" smtClean="0"/>
                        <a:t>Température ≥ 0 °C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err="1" smtClean="0"/>
                        <a:t>T°surface</a:t>
                      </a:r>
                      <a:r>
                        <a:rPr lang="fr-FR" sz="1200" dirty="0" smtClean="0"/>
                        <a:t> ≥ (</a:t>
                      </a:r>
                      <a:r>
                        <a:rPr lang="fr-FR" sz="1200" dirty="0" err="1" smtClean="0"/>
                        <a:t>T°point</a:t>
                      </a:r>
                      <a:r>
                        <a:rPr lang="fr-FR" sz="1200" dirty="0" smtClean="0"/>
                        <a:t> de rosée + 2 °C)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endParaRPr lang="fr-FR" sz="1200" dirty="0" smtClean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Respect du </a:t>
                      </a:r>
                      <a:r>
                        <a:rPr lang="fr-FR" sz="1200" dirty="0" err="1" smtClean="0"/>
                        <a:t>prémarquage</a:t>
                      </a:r>
                      <a:r>
                        <a:rPr lang="fr-FR" sz="1200" dirty="0" smtClean="0"/>
                        <a:t>, le cas échéant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Alignement du marquage par rapport au marquage existant,</a:t>
                      </a:r>
                      <a:r>
                        <a:rPr lang="fr-FR" sz="1200" baseline="0" dirty="0" smtClean="0"/>
                        <a:t> le cas échéant</a:t>
                      </a:r>
                      <a:endParaRPr lang="fr-FR" sz="1200" dirty="0" smtClean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Dimension des lignes de marquage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Qualité des travaux, dont l’uniformité du film humide et la définition des lignes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Taux de pose appliqué (mesures prises dans les réservoirs) – 48 litres/km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sz="1200" dirty="0" smtClean="0"/>
                        <a:t>Échantillonnage (si nécessaire)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Deux semaines après la pose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u="sng" dirty="0" err="1" smtClean="0"/>
                        <a:t>Rétroréflexion</a:t>
                      </a:r>
                      <a:r>
                        <a:rPr lang="fr-FR" sz="1200" u="sng" dirty="0" smtClean="0"/>
                        <a:t> du marquage</a:t>
                      </a:r>
                      <a:endParaRPr lang="fr-FR" sz="1200" u="none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u="none" dirty="0" smtClean="0"/>
                        <a:t>Blanc ≥ 250 mcd/lux/m2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u="none" dirty="0" smtClean="0"/>
                        <a:t>Jaune ≥ 175 mcd/lux/m2</a:t>
                      </a:r>
                      <a:endParaRPr lang="fr-FR" sz="1200" b="0" u="none" dirty="0" smtClean="0">
                        <a:latin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93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Peinture à base d’eau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Polymérisation par évaporation de l’ammoniac;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Le composé organique volatile (COV) se situe autour de 135g/l.;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Résistance supérieure à l’alkyde;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Durée de vie de six mois à un an;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Vitesse de pose de 20 km/h et plus…;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Temps de séchage rapide de 5 minutes et plus selon l’humidité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Rétro-réflexion excellente;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Nécessite des conditions climatiques particulières lors de la pose (moins de 80% d’humidité pour un rendement optimum).</a:t>
            </a:r>
          </a:p>
          <a:p>
            <a:pPr lvl="1"/>
            <a:endParaRPr lang="fr-CA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933772" y="365129"/>
            <a:ext cx="7886700" cy="1325563"/>
          </a:xfrm>
        </p:spPr>
        <p:txBody>
          <a:bodyPr/>
          <a:lstStyle/>
          <a:p>
            <a:r>
              <a:rPr lang="fr-CA" dirty="0" smtClean="0"/>
              <a:t>Produits courte durée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8232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Peinture à base d’eau</a:t>
            </a:r>
          </a:p>
          <a:p>
            <a:pPr lvl="1"/>
            <a:endParaRPr lang="fr-CA" dirty="0" smtClean="0"/>
          </a:p>
          <a:p>
            <a:pPr marL="342892" lvl="1" indent="0">
              <a:buNone/>
            </a:pPr>
            <a:endParaRPr lang="fr-CA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933772" y="365129"/>
            <a:ext cx="7886700" cy="1325563"/>
          </a:xfrm>
        </p:spPr>
        <p:txBody>
          <a:bodyPr/>
          <a:lstStyle/>
          <a:p>
            <a:r>
              <a:rPr lang="fr-CA" dirty="0" smtClean="0"/>
              <a:t>Produits courte durée</a:t>
            </a:r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347" y="2384884"/>
            <a:ext cx="7759550" cy="379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4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Peinture à base d’eau (avec camion traceur)</a:t>
            </a:r>
          </a:p>
          <a:p>
            <a:pPr lvl="1"/>
            <a:endParaRPr lang="fr-CA" dirty="0" smtClean="0"/>
          </a:p>
          <a:p>
            <a:pPr marL="342892" lvl="1" indent="0">
              <a:buNone/>
            </a:pPr>
            <a:endParaRPr lang="fr-CA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933772" y="365129"/>
            <a:ext cx="7886700" cy="1325563"/>
          </a:xfrm>
        </p:spPr>
        <p:txBody>
          <a:bodyPr/>
          <a:lstStyle/>
          <a:p>
            <a:r>
              <a:rPr lang="fr-CA" dirty="0" smtClean="0"/>
              <a:t>Produits courte durée</a:t>
            </a:r>
            <a:endParaRPr lang="fr-CA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78033"/>
              </p:ext>
            </p:extLst>
          </p:nvPr>
        </p:nvGraphicFramePr>
        <p:xfrm>
          <a:off x="933772" y="2240868"/>
          <a:ext cx="7886700" cy="450611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322280"/>
                <a:gridCol w="4564420"/>
              </a:tblGrid>
              <a:tr h="281920"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Éléments à vérifier</a:t>
                      </a:r>
                      <a:endParaRPr lang="fr-CA" b="0" dirty="0"/>
                    </a:p>
                  </a:txBody>
                  <a:tcPr marL="87630" marR="876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Exigences</a:t>
                      </a:r>
                      <a:endParaRPr lang="fr-CA" b="0" dirty="0"/>
                    </a:p>
                  </a:txBody>
                  <a:tcPr marL="87630" marR="876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9173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À la pose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u="sng" dirty="0" smtClean="0"/>
                        <a:t>Respect des conditions météorologiques et routières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smtClean="0"/>
                        <a:t>Chaussée sèche et propre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smtClean="0"/>
                        <a:t>Aucun risque de pluie avant que la peinture ne soit sèche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CA" sz="1200" dirty="0" smtClean="0"/>
                        <a:t>Humidité relative ≤ 80 %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CA" sz="1200" dirty="0" smtClean="0"/>
                        <a:t>Température ≥ 10 °C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err="1" smtClean="0"/>
                        <a:t>T°surface</a:t>
                      </a:r>
                      <a:r>
                        <a:rPr lang="fr-FR" sz="1200" dirty="0" smtClean="0"/>
                        <a:t> ≥ (</a:t>
                      </a:r>
                      <a:r>
                        <a:rPr lang="fr-FR" sz="1200" dirty="0" err="1" smtClean="0"/>
                        <a:t>T°point</a:t>
                      </a:r>
                      <a:r>
                        <a:rPr lang="fr-FR" sz="1200" dirty="0" smtClean="0"/>
                        <a:t> de rosée + 2 °C)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endParaRPr lang="fr-FR" sz="1200" dirty="0" smtClean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Respect du </a:t>
                      </a:r>
                      <a:r>
                        <a:rPr lang="fr-FR" sz="1200" dirty="0" err="1" smtClean="0"/>
                        <a:t>prémarquage</a:t>
                      </a:r>
                      <a:r>
                        <a:rPr lang="fr-FR" sz="1200" dirty="0" smtClean="0"/>
                        <a:t>, le cas échéant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Alignement du marquage par rapport au marquage existant (rafraîchissement du marquage)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Dimension des lignes de marquage (voir tableau 3, page 18)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Qualité des travaux, dont l’uniformité du film humide et la définition des lignes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Taux de pose appliqué (mesures prises dans les réservoirs) – 48 litres/km</a:t>
                      </a:r>
                      <a:r>
                        <a:rPr lang="fr-FR" sz="1200" baseline="0" dirty="0" smtClean="0"/>
                        <a:t> </a:t>
                      </a:r>
                      <a:endParaRPr lang="fr-FR" sz="1200" dirty="0" smtClean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sz="1200" dirty="0" smtClean="0"/>
                        <a:t>Échantillonnage (si nécessaire)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212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Deux semaines après la pose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u="sng" dirty="0" err="1" smtClean="0"/>
                        <a:t>Rétroréflexion</a:t>
                      </a:r>
                      <a:r>
                        <a:rPr lang="fr-FR" sz="1200" u="sng" dirty="0" smtClean="0"/>
                        <a:t> du marquage</a:t>
                      </a:r>
                      <a:endParaRPr lang="fr-FR" sz="1200" u="none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u="none" dirty="0" smtClean="0"/>
                        <a:t>Blanc ≥ 250 mcd/lux/m2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u="none" dirty="0" smtClean="0"/>
                        <a:t>Jaune ≥ 175 mcd/lux/m2</a:t>
                      </a:r>
                      <a:endParaRPr lang="fr-FR" sz="1200" b="0" u="none" dirty="0" smtClean="0">
                        <a:latin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212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Début</a:t>
                      </a:r>
                      <a:r>
                        <a:rPr lang="fr-CA" sz="1400" baseline="0" dirty="0" smtClean="0"/>
                        <a:t> octobre de l’année d’application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 smtClean="0"/>
                        <a:t>Mesurer le taux de présence des lignes de marquage et valider s’il satisfait aux exigences</a:t>
                      </a:r>
                      <a:r>
                        <a:rPr lang="fr-FR" sz="1200" u="none" baseline="0" dirty="0" smtClean="0"/>
                        <a:t> </a:t>
                      </a:r>
                      <a:r>
                        <a:rPr lang="fr-FR" sz="1200" u="none" dirty="0" smtClean="0"/>
                        <a:t>prévues au devis</a:t>
                      </a: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67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Peinture à base d’eau (travaux ponctuels)</a:t>
            </a:r>
          </a:p>
          <a:p>
            <a:pPr lvl="1"/>
            <a:endParaRPr lang="fr-CA" dirty="0" smtClean="0"/>
          </a:p>
          <a:p>
            <a:pPr marL="342892" lvl="1" indent="0">
              <a:buNone/>
            </a:pPr>
            <a:endParaRPr lang="fr-CA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933772" y="365129"/>
            <a:ext cx="7886700" cy="1325563"/>
          </a:xfrm>
        </p:spPr>
        <p:txBody>
          <a:bodyPr/>
          <a:lstStyle/>
          <a:p>
            <a:r>
              <a:rPr lang="fr-CA" dirty="0" smtClean="0"/>
              <a:t>Produits courte durée</a:t>
            </a:r>
            <a:endParaRPr lang="fr-CA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355232"/>
              </p:ext>
            </p:extLst>
          </p:nvPr>
        </p:nvGraphicFramePr>
        <p:xfrm>
          <a:off x="835800" y="2312876"/>
          <a:ext cx="8082644" cy="424559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04823"/>
                <a:gridCol w="4677821"/>
              </a:tblGrid>
              <a:tr h="405117"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Éléments à vérifier</a:t>
                      </a:r>
                      <a:endParaRPr lang="fr-CA" b="0" dirty="0"/>
                    </a:p>
                  </a:txBody>
                  <a:tcPr marL="87630" marR="876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Exigences</a:t>
                      </a:r>
                      <a:endParaRPr lang="fr-CA" b="0" dirty="0"/>
                    </a:p>
                  </a:txBody>
                  <a:tcPr marL="87630" marR="876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763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À la pose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u="sng" dirty="0" smtClean="0"/>
                        <a:t>Respect des conditions météorologiques et routières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smtClean="0"/>
                        <a:t>Chaussée sèche et propre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smtClean="0"/>
                        <a:t>Aucun risque de pluie avant que la peinture ne soit sèche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CA" sz="1200" dirty="0" smtClean="0"/>
                        <a:t>Humidité relative ≤ 80 %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CA" sz="1200" dirty="0" smtClean="0"/>
                        <a:t>Température ≥ 10 °C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err="1" smtClean="0"/>
                        <a:t>T°surface</a:t>
                      </a:r>
                      <a:r>
                        <a:rPr lang="fr-FR" sz="1200" dirty="0" smtClean="0"/>
                        <a:t> ≥ (</a:t>
                      </a:r>
                      <a:r>
                        <a:rPr lang="fr-FR" sz="1200" dirty="0" err="1" smtClean="0"/>
                        <a:t>T°point</a:t>
                      </a:r>
                      <a:r>
                        <a:rPr lang="fr-FR" sz="1200" dirty="0" smtClean="0"/>
                        <a:t> de rosée + 2 °C)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None/>
                        <a:tabLst/>
                        <a:defRPr/>
                      </a:pPr>
                      <a:endParaRPr lang="fr-FR" sz="1200" dirty="0" smtClean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Alignement du marquage par rapport au marquage existant (rafraîchissement du marquage)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None/>
                        <a:tabLst/>
                        <a:defRPr/>
                      </a:pPr>
                      <a:r>
                        <a:rPr lang="fr-FR" sz="1200" u="sng" dirty="0" smtClean="0"/>
                        <a:t>Dimension des marques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kumimoji="0" lang="fr-FR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Références : devis techniques disponibles au www.rsr.transports.gouv.qc.ca</a:t>
                      </a:r>
                      <a:endParaRPr lang="fr-FR" sz="1200" dirty="0" smtClean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Qualité des travaux, dont l’uniformité du film humide et la définition des lignes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Taux de pose appliqué – 400 microns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sz="1200" dirty="0" smtClean="0"/>
                        <a:t>Échantillonnage (si nécessaire)</a:t>
                      </a:r>
                      <a:endParaRPr lang="fr-CA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Deux semaines après la pose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u="sng" dirty="0" err="1" smtClean="0"/>
                        <a:t>Rétroréflexion</a:t>
                      </a:r>
                      <a:r>
                        <a:rPr lang="fr-FR" sz="1200" u="sng" dirty="0" smtClean="0"/>
                        <a:t> du marquage</a:t>
                      </a:r>
                      <a:endParaRPr lang="fr-FR" sz="1200" u="none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u="none" dirty="0" smtClean="0"/>
                        <a:t>Blanc ≥ 250 mcd/lux/m2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u="none" dirty="0" smtClean="0"/>
                        <a:t>Jaune ≥ 175 mcd/lux/m2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u="none" dirty="0" smtClean="0"/>
                        <a:t>Uniformité au niveau de la dispersion des microbilles de verre</a:t>
                      </a:r>
                      <a:endParaRPr lang="fr-FR" sz="1200" b="0" u="none" dirty="0" smtClean="0">
                        <a:latin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23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8098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Peinture alkyde bas COV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Polymérisation par évaporation du solvant (acétone);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Le composé organique volatile (COV) se situe autour de 150g/l.;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Durée de vie de six à huit mois;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La pose doit être refaite deux et même trois fois annuellement;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Vitesse de pose de 20 km/h et plus…;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Temps de séchage: 15 minutes;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Diminution rapide de la rétro-réflexion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Aucune homologation.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933772" y="365129"/>
            <a:ext cx="7886700" cy="1325563"/>
          </a:xfrm>
        </p:spPr>
        <p:txBody>
          <a:bodyPr/>
          <a:lstStyle/>
          <a:p>
            <a:r>
              <a:rPr lang="fr-CA" dirty="0" smtClean="0"/>
              <a:t>Produits courte durée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5753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plan de formation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fr-CA" sz="2400" dirty="0">
                <a:solidFill>
                  <a:schemeClr val="accent1"/>
                </a:solidFill>
              </a:rPr>
              <a:t>Les normes de la signalisation horizontale;</a:t>
            </a:r>
          </a:p>
          <a:p>
            <a:r>
              <a:rPr lang="fr-CA" sz="2400" dirty="0">
                <a:solidFill>
                  <a:schemeClr val="accent1"/>
                </a:solidFill>
              </a:rPr>
              <a:t>Les normes environnementales;</a:t>
            </a:r>
          </a:p>
          <a:p>
            <a:r>
              <a:rPr lang="fr-CA" sz="2400" dirty="0">
                <a:solidFill>
                  <a:schemeClr val="accent1"/>
                </a:solidFill>
              </a:rPr>
              <a:t>Les homologations;</a:t>
            </a:r>
          </a:p>
          <a:p>
            <a:r>
              <a:rPr lang="fr-CA" sz="2400" dirty="0">
                <a:solidFill>
                  <a:schemeClr val="accent1"/>
                </a:solidFill>
              </a:rPr>
              <a:t>Le pré marquage;</a:t>
            </a:r>
          </a:p>
          <a:p>
            <a:r>
              <a:rPr lang="fr-CA" sz="2400" dirty="0">
                <a:solidFill>
                  <a:schemeClr val="accent1"/>
                </a:solidFill>
              </a:rPr>
              <a:t>Les différents produits de marquage;</a:t>
            </a:r>
          </a:p>
          <a:p>
            <a:r>
              <a:rPr lang="fr-CA" sz="2400" dirty="0">
                <a:solidFill>
                  <a:schemeClr val="accent1"/>
                </a:solidFill>
              </a:rPr>
              <a:t>Les équipements de marquage routier;</a:t>
            </a:r>
          </a:p>
          <a:p>
            <a:r>
              <a:rPr lang="fr-CA" sz="2400" dirty="0">
                <a:solidFill>
                  <a:schemeClr val="accent1"/>
                </a:solidFill>
              </a:rPr>
              <a:t>Les appels d’offre;</a:t>
            </a:r>
          </a:p>
          <a:p>
            <a:r>
              <a:rPr lang="fr-CA" sz="2400" dirty="0" smtClean="0">
                <a:solidFill>
                  <a:schemeClr val="accent1"/>
                </a:solidFill>
              </a:rPr>
              <a:t>Outils d’inspection</a:t>
            </a:r>
            <a:r>
              <a:rPr lang="fr-CA" sz="2400" dirty="0">
                <a:solidFill>
                  <a:schemeClr val="accent1"/>
                </a:solidFill>
              </a:rPr>
              <a:t>.</a:t>
            </a:r>
          </a:p>
          <a:p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116207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Produits moyenne durée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096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Produits moyenne durée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Résine époxydique</a:t>
            </a:r>
          </a:p>
          <a:p>
            <a:pPr marL="0" indent="0">
              <a:buNone/>
            </a:pPr>
            <a:endParaRPr lang="fr-CA" dirty="0" smtClean="0"/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Polymérisation par le mélange de deux composantes qui deviennent solide à 100%.  Ratio 2/1;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Le composé organique volatile (COV) se situe autour de 5g/l.;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Durabilité de deux ans;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Vitesse d’application de 12 km/h.;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Temps de séchage d’une heure;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Rétro-réflexion bonne.</a:t>
            </a:r>
          </a:p>
        </p:txBody>
      </p:sp>
    </p:spTree>
    <p:extLst>
      <p:ext uri="{BB962C8B-B14F-4D97-AF65-F5344CB8AC3E}">
        <p14:creationId xmlns:p14="http://schemas.microsoft.com/office/powerpoint/2010/main" val="222770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Produits moyenne durée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Résine époxydique</a:t>
            </a:r>
          </a:p>
          <a:p>
            <a:pPr marL="0" indent="0">
              <a:buNone/>
            </a:pPr>
            <a:endParaRPr lang="fr-CA" dirty="0" smtClean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376172"/>
              </p:ext>
            </p:extLst>
          </p:nvPr>
        </p:nvGraphicFramePr>
        <p:xfrm>
          <a:off x="835800" y="2312876"/>
          <a:ext cx="8082644" cy="41490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04823"/>
                <a:gridCol w="4677821"/>
              </a:tblGrid>
              <a:tr h="406688"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Éléments à vérifier</a:t>
                      </a:r>
                      <a:endParaRPr lang="fr-CA" b="0" dirty="0"/>
                    </a:p>
                  </a:txBody>
                  <a:tcPr marL="87630" marR="876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Exigences</a:t>
                      </a:r>
                      <a:endParaRPr lang="fr-CA" b="0" dirty="0"/>
                    </a:p>
                  </a:txBody>
                  <a:tcPr marL="87630" marR="876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2074"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À la pose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u="sng" dirty="0" smtClean="0"/>
                        <a:t>Respect des conditions météorologiques et routières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smtClean="0"/>
                        <a:t>Chaussée sèche et propre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smtClean="0"/>
                        <a:t>Aucun risque de pluie avant que le produit ne soit sec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CA" sz="1200" dirty="0" smtClean="0"/>
                        <a:t>Température ≥ 10 °C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dirty="0" err="1" smtClean="0"/>
                        <a:t>T°surface</a:t>
                      </a:r>
                      <a:r>
                        <a:rPr lang="fr-FR" sz="1200" dirty="0" smtClean="0"/>
                        <a:t> ≥ (</a:t>
                      </a:r>
                      <a:r>
                        <a:rPr lang="fr-FR" sz="1200" dirty="0" err="1" smtClean="0"/>
                        <a:t>T°point</a:t>
                      </a:r>
                      <a:r>
                        <a:rPr lang="fr-FR" sz="1200" dirty="0" smtClean="0"/>
                        <a:t> de rosée + 2 °C)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endParaRPr lang="fr-FR" sz="1200" dirty="0" smtClean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Respect du </a:t>
                      </a:r>
                      <a:r>
                        <a:rPr lang="fr-FR" sz="1200" dirty="0" err="1" smtClean="0"/>
                        <a:t>prémarquage</a:t>
                      </a:r>
                      <a:endParaRPr lang="fr-FR" sz="1200" dirty="0" smtClean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Alignement du marquage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Dimension des lignes de marquage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1200" dirty="0" smtClean="0"/>
                        <a:t>Qualité des travaux, dont l’uniformité du film humide et la définition des lignes</a:t>
                      </a:r>
                      <a:endParaRPr lang="fr-FR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159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Deux semaines après la pose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u="sng" dirty="0" err="1" smtClean="0"/>
                        <a:t>Rétroréflexion</a:t>
                      </a:r>
                      <a:r>
                        <a:rPr lang="fr-FR" sz="1200" u="sng" dirty="0" smtClean="0"/>
                        <a:t> du marquage</a:t>
                      </a:r>
                      <a:endParaRPr lang="fr-FR" sz="1200" u="none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u="none" dirty="0" smtClean="0"/>
                        <a:t>Blanc ≥ 250 mcd/lux/m2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Char char="–"/>
                        <a:tabLst/>
                        <a:defRPr/>
                      </a:pPr>
                      <a:r>
                        <a:rPr lang="fr-FR" sz="1200" u="none" dirty="0" smtClean="0"/>
                        <a:t>Jaune ≥ 175 mcd/lux/m2</a:t>
                      </a:r>
                      <a:endParaRPr lang="fr-FR" sz="1200" b="0" u="none" dirty="0" smtClean="0">
                        <a:latin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159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Après 1 an et 2 ans</a:t>
                      </a:r>
                      <a:endParaRPr lang="fr-CA" sz="1400" dirty="0"/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 Rounded MT Bold" panose="020F0704030504030204" pitchFamily="34" charset="0"/>
                        <a:buNone/>
                        <a:tabLst/>
                        <a:defRPr/>
                      </a:pPr>
                      <a:r>
                        <a:rPr lang="fr-FR" sz="1200" u="none" dirty="0" smtClean="0"/>
                        <a:t>Mesurer le taux de présence des lignes de marquage et valider s’il satisfait aux exigences</a:t>
                      </a:r>
                      <a:r>
                        <a:rPr lang="fr-FR" sz="1200" u="none" baseline="0" dirty="0" smtClean="0"/>
                        <a:t> </a:t>
                      </a:r>
                      <a:r>
                        <a:rPr lang="fr-FR" sz="1200" u="none" dirty="0" smtClean="0"/>
                        <a:t>prévues au devis</a:t>
                      </a: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7630" marR="8763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76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Produits moyenne durée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M.M.A. (</a:t>
            </a:r>
            <a:r>
              <a:rPr lang="fr-CA" dirty="0">
                <a:solidFill>
                  <a:schemeClr val="accent1"/>
                </a:solidFill>
              </a:rPr>
              <a:t>méthacrylate de </a:t>
            </a:r>
            <a:r>
              <a:rPr lang="fr-CA" dirty="0" smtClean="0">
                <a:solidFill>
                  <a:schemeClr val="accent1"/>
                </a:solidFill>
              </a:rPr>
              <a:t>méthyle)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Polymérisation par le mélange de deux composantes qui deviennent solides à 100%.  Ratio 1/1;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Le composé organique volatile (COV) est moins de 5g/l.;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Durée de vie de deux ans;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Vitesse d’application lente (manuel seulement);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Temps de séchage d’une heure;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Rétro-réflexion bonne.</a:t>
            </a:r>
          </a:p>
        </p:txBody>
      </p:sp>
    </p:spTree>
    <p:extLst>
      <p:ext uri="{BB962C8B-B14F-4D97-AF65-F5344CB8AC3E}">
        <p14:creationId xmlns:p14="http://schemas.microsoft.com/office/powerpoint/2010/main" val="126347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Produits longue durée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2728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Produits longue durée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2305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Bandes préfabriquées</a:t>
            </a:r>
          </a:p>
          <a:p>
            <a:pPr marL="0" indent="0">
              <a:buNone/>
            </a:pPr>
            <a:endParaRPr lang="fr-CA" dirty="0" smtClean="0"/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Fabrication en usine;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Aucun COV;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Durabilité de cinq à sept ans;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Application sur enrobé neuf seulement et enfoncé par un rouleau compacteur;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Excellente apparence.</a:t>
            </a:r>
          </a:p>
        </p:txBody>
      </p:sp>
    </p:spTree>
    <p:extLst>
      <p:ext uri="{BB962C8B-B14F-4D97-AF65-F5344CB8AC3E}">
        <p14:creationId xmlns:p14="http://schemas.microsoft.com/office/powerpoint/2010/main" val="402815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Produits longue durée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>
                <a:solidFill>
                  <a:schemeClr val="accent1"/>
                </a:solidFill>
              </a:rPr>
              <a:t>Résine époxydique</a:t>
            </a:r>
          </a:p>
          <a:p>
            <a:endParaRPr lang="fr-CA" dirty="0" smtClean="0"/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Même produit que moyenne durée;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Vitesse d’application d’environ 8 km/h.;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La seule différence est au niveau du taux de pose;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L’incrustation est sans contredit, la meilleure méthode.</a:t>
            </a:r>
          </a:p>
          <a:p>
            <a:pPr lvl="1"/>
            <a:endParaRPr lang="fr-CA" dirty="0" smtClean="0"/>
          </a:p>
          <a:p>
            <a:pPr lvl="1"/>
            <a:endParaRPr lang="fr-CA" dirty="0" smtClean="0"/>
          </a:p>
          <a:p>
            <a:pPr lvl="1"/>
            <a:endParaRPr lang="fr-CA" dirty="0" smtClean="0"/>
          </a:p>
          <a:p>
            <a:endParaRPr lang="fr-CA" dirty="0" smtClean="0"/>
          </a:p>
        </p:txBody>
      </p:sp>
    </p:spTree>
    <p:extLst>
      <p:ext uri="{BB962C8B-B14F-4D97-AF65-F5344CB8AC3E}">
        <p14:creationId xmlns:p14="http://schemas.microsoft.com/office/powerpoint/2010/main" val="415279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Produits longue durée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/>
          <a:lstStyle/>
          <a:p>
            <a:r>
              <a:rPr lang="fr-CA" dirty="0">
                <a:solidFill>
                  <a:schemeClr val="accent1"/>
                </a:solidFill>
              </a:rPr>
              <a:t>M.M.A. (méthacrylate de méthyle)</a:t>
            </a:r>
          </a:p>
          <a:p>
            <a:pPr marL="0" indent="0">
              <a:buNone/>
            </a:pPr>
            <a:endParaRPr lang="fr-CA" dirty="0" smtClean="0"/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Même produit que moyenne durée;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La seule différence est au niveau du taux de pose;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L’incrustation est sans contredit, la meilleure méthode.</a:t>
            </a:r>
          </a:p>
        </p:txBody>
      </p:sp>
    </p:spTree>
    <p:extLst>
      <p:ext uri="{BB962C8B-B14F-4D97-AF65-F5344CB8AC3E}">
        <p14:creationId xmlns:p14="http://schemas.microsoft.com/office/powerpoint/2010/main" val="396497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</a:t>
            </a:r>
            <a:r>
              <a:rPr lang="fr-CA" dirty="0" smtClean="0"/>
              <a:t>roduits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/>
          <a:lstStyle/>
          <a:p>
            <a:r>
              <a:rPr lang="fr-CA" dirty="0" smtClean="0">
                <a:solidFill>
                  <a:schemeClr val="accent1"/>
                </a:solidFill>
              </a:rPr>
              <a:t>Méthode incrustation</a:t>
            </a:r>
            <a:r>
              <a:rPr lang="fr-CA" dirty="0" smtClean="0"/>
              <a:t>	</a:t>
            </a:r>
          </a:p>
          <a:p>
            <a:pPr marL="0" indent="0">
              <a:buNone/>
            </a:pPr>
            <a:endParaRPr lang="fr-CA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944" y="2348880"/>
            <a:ext cx="7776356" cy="40808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89314" y="6165304"/>
            <a:ext cx="990398" cy="2527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8591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315" y="2348880"/>
            <a:ext cx="7775986" cy="40944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</a:t>
            </a:r>
            <a:r>
              <a:rPr lang="fr-CA" dirty="0" smtClean="0"/>
              <a:t>roduits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/>
          <a:lstStyle/>
          <a:p>
            <a:r>
              <a:rPr lang="fr-CA" dirty="0" smtClean="0">
                <a:solidFill>
                  <a:schemeClr val="accent1"/>
                </a:solidFill>
              </a:rPr>
              <a:t>Méthode incrustation</a:t>
            </a:r>
            <a:r>
              <a:rPr lang="fr-CA" dirty="0" smtClean="0"/>
              <a:t>	</a:t>
            </a:r>
          </a:p>
          <a:p>
            <a:pPr marL="0" indent="0">
              <a:buNone/>
            </a:pPr>
            <a:endParaRPr lang="fr-CA" dirty="0" smtClean="0"/>
          </a:p>
        </p:txBody>
      </p:sp>
      <p:sp>
        <p:nvSpPr>
          <p:cNvPr id="4" name="Rectangle 3"/>
          <p:cNvSpPr/>
          <p:nvPr/>
        </p:nvSpPr>
        <p:spPr>
          <a:xfrm>
            <a:off x="989314" y="6165304"/>
            <a:ext cx="990398" cy="2527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6306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n</a:t>
            </a:r>
            <a:r>
              <a:rPr lang="fr-CA" dirty="0" smtClean="0"/>
              <a:t>ormes </a:t>
            </a:r>
            <a:br>
              <a:rPr lang="fr-CA" dirty="0" smtClean="0"/>
            </a:br>
            <a:r>
              <a:rPr lang="fr-CA" dirty="0" smtClean="0"/>
              <a:t>signalisation horizontale</a:t>
            </a:r>
            <a:endParaRPr lang="fr-CA" dirty="0"/>
          </a:p>
        </p:txBody>
      </p:sp>
      <p:pic>
        <p:nvPicPr>
          <p:cNvPr id="1028" name="Picture 4" descr="Résultats de recherche d'images pour « collection normes ouvrages routiers 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638" y="1376772"/>
            <a:ext cx="4020968" cy="474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36692" y="6437777"/>
            <a:ext cx="7680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/>
              <a:t>http://www3.publicationsduquebec.gouv.qc.ca/produits/ouvrage_routier.fr.html</a:t>
            </a:r>
          </a:p>
        </p:txBody>
      </p:sp>
    </p:spTree>
    <p:extLst>
      <p:ext uri="{BB962C8B-B14F-4D97-AF65-F5344CB8AC3E}">
        <p14:creationId xmlns:p14="http://schemas.microsoft.com/office/powerpoint/2010/main" val="65210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Autres produits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1" y="1690692"/>
            <a:ext cx="7886700" cy="4351338"/>
          </a:xfrm>
          <a:noFill/>
        </p:spPr>
        <p:txBody>
          <a:bodyPr/>
          <a:lstStyle/>
          <a:p>
            <a:r>
              <a:rPr lang="fr-CA" dirty="0" smtClean="0">
                <a:solidFill>
                  <a:schemeClr val="accent1"/>
                </a:solidFill>
              </a:rPr>
              <a:t>Microbilles norme 14601*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540039" y="6489711"/>
            <a:ext cx="4674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200" dirty="0"/>
              <a:t>* Normes Ministère des Transport du Québec  Tome7:  Matériaux divers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646905" y="2228179"/>
            <a:ext cx="8460431" cy="3276364"/>
            <a:chOff x="0" y="2276873"/>
            <a:chExt cx="9144002" cy="3682295"/>
          </a:xfrm>
        </p:grpSpPr>
        <p:pic>
          <p:nvPicPr>
            <p:cNvPr id="6" name="Picture 2" descr="http://www.sovitec.com/assets/Uploads/_resampled/galeriesize350350-Prod-et-sol-Marquage-routier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76875"/>
              <a:ext cx="4595248" cy="3682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1483" y="2276873"/>
              <a:ext cx="4542519" cy="3682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682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>
            <a:normAutofit/>
          </a:bodyPr>
          <a:lstStyle/>
          <a:p>
            <a:r>
              <a:rPr lang="fr-CA" dirty="0" smtClean="0"/>
              <a:t>Outils de contrôle de la </a:t>
            </a:r>
            <a:r>
              <a:rPr lang="fr-CA" dirty="0" err="1" smtClean="0"/>
              <a:t>rétroréflexion</a:t>
            </a:r>
            <a:endParaRPr lang="fr-CA" dirty="0" smtClean="0"/>
          </a:p>
          <a:p>
            <a:pPr lvl="1"/>
            <a:endParaRPr lang="fr-CA" dirty="0" smtClean="0"/>
          </a:p>
          <a:p>
            <a:pPr lvl="1"/>
            <a:endParaRPr lang="fr-CA" dirty="0" smtClean="0"/>
          </a:p>
          <a:p>
            <a:pPr lvl="1"/>
            <a:endParaRPr lang="fr-CA" dirty="0" smtClean="0"/>
          </a:p>
        </p:txBody>
      </p:sp>
      <p:pic>
        <p:nvPicPr>
          <p:cNvPr id="1026" name="Picture 2" descr="http://flint.agilesite.com/getfile/70f8d996-b8bc-4a49-8942-eac2bb94aecb/About-LTL-X-Collage.aspx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81" y="2312876"/>
            <a:ext cx="8196281" cy="387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933772" y="365129"/>
            <a:ext cx="7886700" cy="1325563"/>
          </a:xfrm>
        </p:spPr>
        <p:txBody>
          <a:bodyPr/>
          <a:lstStyle/>
          <a:p>
            <a:r>
              <a:rPr lang="fr-CA" dirty="0" smtClean="0"/>
              <a:t>Autres produits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6377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Produits</a:t>
            </a:r>
            <a:endParaRPr lang="fr-CA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831724" y="1228428"/>
            <a:ext cx="7886700" cy="4351338"/>
          </a:xfrm>
          <a:noFill/>
        </p:spPr>
        <p:txBody>
          <a:bodyPr/>
          <a:lstStyle/>
          <a:p>
            <a:r>
              <a:rPr lang="fr-CA" dirty="0" smtClean="0">
                <a:solidFill>
                  <a:schemeClr val="accent1"/>
                </a:solidFill>
              </a:rPr>
              <a:t>Types de contenant des produits de marquage routier</a:t>
            </a:r>
            <a:endParaRPr lang="fr-CA" dirty="0">
              <a:solidFill>
                <a:schemeClr val="accent1"/>
              </a:solidFill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1786031" y="1698648"/>
            <a:ext cx="5978086" cy="2332807"/>
            <a:chOff x="1637682" y="1696933"/>
            <a:chExt cx="5978086" cy="2332807"/>
          </a:xfrm>
        </p:grpSpPr>
        <p:pic>
          <p:nvPicPr>
            <p:cNvPr id="1028" name="Picture 4" descr="http://www.moensverpakkingen.be/sites/default/files/styles/large/public/648-818220131201069-RVS_ibc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7682" y="1696934"/>
              <a:ext cx="2618714" cy="2331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ttp://www.chimirec.fr/images/contenant/fut_200l_ab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6396" y="1696933"/>
              <a:ext cx="2060389" cy="2331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http://image.made-in-china.com/2f0j00wZjEhoGtgfbD/20-Litre-Tapered-Tin-Bucket-for-Paint-DL-TB-0024-.jp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785" y="2680015"/>
              <a:ext cx="1298983" cy="1349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6228184" y="1696934"/>
              <a:ext cx="1387584" cy="9830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146208" y="4231759"/>
            <a:ext cx="5257731" cy="2331088"/>
            <a:chOff x="2915816" y="4463105"/>
            <a:chExt cx="5257731" cy="2331088"/>
          </a:xfrm>
        </p:grpSpPr>
        <p:pic>
          <p:nvPicPr>
            <p:cNvPr id="1030" name="Picture 6" descr="http://t3.gstatic.com/images?q=tbn:ANd9GcRRKke5e0lXIX-5vVS7W96ys1cE9NtXISOeI8NEMrBsiCIxa7UtBg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7467" y="4463105"/>
              <a:ext cx="1583668" cy="2331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4463105"/>
              <a:ext cx="2591652" cy="23280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6" descr="http://image.made-in-china.com/2f0j00rMgTZczIHhos/20-Litre-Plastic-Pail-for-Construction-Silicone-Sealant.jpg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1135" y="5193198"/>
              <a:ext cx="1082412" cy="1600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7091135" y="4463105"/>
              <a:ext cx="1082412" cy="7300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434939" y="4463105"/>
              <a:ext cx="505213" cy="11802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6611716" y="1910849"/>
            <a:ext cx="917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Alkyde</a:t>
            </a:r>
            <a:endParaRPr lang="fr-CA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6488014" y="4312425"/>
            <a:ext cx="749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Latex</a:t>
            </a:r>
            <a:endParaRPr lang="fr-CA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4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5637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  <p:pic>
        <p:nvPicPr>
          <p:cNvPr id="3" name="Picture 4" descr="http://www.waynecounty.com/images/1st_paint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04" y="1690692"/>
            <a:ext cx="7277435" cy="491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73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AVOIEE\AppData\Local\Microsoft\Windows\Temporary Internet Files\Content.Outlook\DSE3ESA8\IMG_0678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04" y="1690692"/>
            <a:ext cx="7277435" cy="504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8507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  <p:pic>
        <p:nvPicPr>
          <p:cNvPr id="3074" name="Picture 2" descr="M:\DOSSIERS COMMUNS\Pierre-Michel Larouche\Photo 1-18-080\DSC_0018-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3772" y="1690692"/>
            <a:ext cx="7886700" cy="4075989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e 12"/>
          <p:cNvGrpSpPr/>
          <p:nvPr/>
        </p:nvGrpSpPr>
        <p:grpSpPr>
          <a:xfrm>
            <a:off x="6048167" y="1799529"/>
            <a:ext cx="2005357" cy="1737485"/>
            <a:chOff x="6048163" y="1799528"/>
            <a:chExt cx="2005356" cy="1737485"/>
          </a:xfrm>
        </p:grpSpPr>
        <p:sp>
          <p:nvSpPr>
            <p:cNvPr id="6" name="ZoneTexte 5"/>
            <p:cNvSpPr txBox="1"/>
            <p:nvPr/>
          </p:nvSpPr>
          <p:spPr>
            <a:xfrm>
              <a:off x="6048163" y="1799528"/>
              <a:ext cx="20053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>
                  <a:solidFill>
                    <a:srgbClr val="FFFF00"/>
                  </a:solidFill>
                </a:rPr>
                <a:t>Réservoirs peinture</a:t>
              </a:r>
            </a:p>
          </p:txBody>
        </p:sp>
        <p:cxnSp>
          <p:nvCxnSpPr>
            <p:cNvPr id="14" name="Connecteur droit avec flèche 13"/>
            <p:cNvCxnSpPr>
              <a:stCxn id="6" idx="2"/>
            </p:cNvCxnSpPr>
            <p:nvPr/>
          </p:nvCxnSpPr>
          <p:spPr>
            <a:xfrm flipH="1">
              <a:off x="6768249" y="2168860"/>
              <a:ext cx="282593" cy="136815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5" name="Groupe 14"/>
          <p:cNvGrpSpPr/>
          <p:nvPr/>
        </p:nvGrpSpPr>
        <p:grpSpPr>
          <a:xfrm>
            <a:off x="3700624" y="1757202"/>
            <a:ext cx="2223173" cy="1629473"/>
            <a:chOff x="3700620" y="1757200"/>
            <a:chExt cx="2223173" cy="1629473"/>
          </a:xfrm>
        </p:grpSpPr>
        <p:sp>
          <p:nvSpPr>
            <p:cNvPr id="7" name="ZoneTexte 6"/>
            <p:cNvSpPr txBox="1"/>
            <p:nvPr/>
          </p:nvSpPr>
          <p:spPr>
            <a:xfrm>
              <a:off x="3700620" y="1757200"/>
              <a:ext cx="22231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>
                  <a:solidFill>
                    <a:srgbClr val="FFFF00"/>
                  </a:solidFill>
                </a:rPr>
                <a:t>Réservoirs microbilles</a:t>
              </a:r>
            </a:p>
          </p:txBody>
        </p:sp>
        <p:cxnSp>
          <p:nvCxnSpPr>
            <p:cNvPr id="16" name="Connecteur droit avec flèche 15"/>
            <p:cNvCxnSpPr>
              <a:stCxn id="7" idx="2"/>
            </p:cNvCxnSpPr>
            <p:nvPr/>
          </p:nvCxnSpPr>
          <p:spPr>
            <a:xfrm>
              <a:off x="4812207" y="2126532"/>
              <a:ext cx="1111586" cy="1260141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2" name="Groupe 11"/>
          <p:cNvGrpSpPr/>
          <p:nvPr/>
        </p:nvGrpSpPr>
        <p:grpSpPr>
          <a:xfrm>
            <a:off x="7864548" y="2174886"/>
            <a:ext cx="955924" cy="904746"/>
            <a:chOff x="7864541" y="2174887"/>
            <a:chExt cx="955923" cy="904745"/>
          </a:xfrm>
        </p:grpSpPr>
        <p:sp>
          <p:nvSpPr>
            <p:cNvPr id="3" name="ZoneTexte 2"/>
            <p:cNvSpPr txBox="1"/>
            <p:nvPr/>
          </p:nvSpPr>
          <p:spPr>
            <a:xfrm>
              <a:off x="7989788" y="2174887"/>
              <a:ext cx="8306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>
                  <a:solidFill>
                    <a:srgbClr val="FFFF00"/>
                  </a:solidFill>
                </a:rPr>
                <a:t>Cabine</a:t>
              </a:r>
            </a:p>
          </p:txBody>
        </p:sp>
        <p:cxnSp>
          <p:nvCxnSpPr>
            <p:cNvPr id="19" name="Connecteur droit avec flèche 18"/>
            <p:cNvCxnSpPr>
              <a:stCxn id="3" idx="2"/>
            </p:cNvCxnSpPr>
            <p:nvPr/>
          </p:nvCxnSpPr>
          <p:spPr>
            <a:xfrm flipH="1">
              <a:off x="7864541" y="2544218"/>
              <a:ext cx="540585" cy="53541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9" name="Groupe 28"/>
          <p:cNvGrpSpPr/>
          <p:nvPr/>
        </p:nvGrpSpPr>
        <p:grpSpPr>
          <a:xfrm>
            <a:off x="7596336" y="4572435"/>
            <a:ext cx="1292470" cy="832735"/>
            <a:chOff x="7716976" y="5121191"/>
            <a:chExt cx="1292471" cy="832736"/>
          </a:xfrm>
        </p:grpSpPr>
        <p:sp>
          <p:nvSpPr>
            <p:cNvPr id="4" name="ZoneTexte 3"/>
            <p:cNvSpPr txBox="1"/>
            <p:nvPr/>
          </p:nvSpPr>
          <p:spPr>
            <a:xfrm>
              <a:off x="7716976" y="5584595"/>
              <a:ext cx="1292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>
                  <a:solidFill>
                    <a:srgbClr val="FFFF00"/>
                  </a:solidFill>
                </a:rPr>
                <a:t>Plate-forme</a:t>
              </a:r>
            </a:p>
          </p:txBody>
        </p:sp>
        <p:cxnSp>
          <p:nvCxnSpPr>
            <p:cNvPr id="21" name="Connecteur droit avec flèche 20"/>
            <p:cNvCxnSpPr>
              <a:stCxn id="4" idx="0"/>
            </p:cNvCxnSpPr>
            <p:nvPr/>
          </p:nvCxnSpPr>
          <p:spPr>
            <a:xfrm flipH="1" flipV="1">
              <a:off x="8178771" y="5121191"/>
              <a:ext cx="184440" cy="46340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7" name="Groupe 26"/>
          <p:cNvGrpSpPr/>
          <p:nvPr/>
        </p:nvGrpSpPr>
        <p:grpSpPr>
          <a:xfrm>
            <a:off x="6738695" y="5033626"/>
            <a:ext cx="2099901" cy="620508"/>
            <a:chOff x="6738697" y="5033625"/>
            <a:chExt cx="2099902" cy="620507"/>
          </a:xfrm>
        </p:grpSpPr>
        <p:sp>
          <p:nvSpPr>
            <p:cNvPr id="5" name="ZoneTexte 4"/>
            <p:cNvSpPr txBox="1"/>
            <p:nvPr/>
          </p:nvSpPr>
          <p:spPr>
            <a:xfrm>
              <a:off x="7112163" y="5284800"/>
              <a:ext cx="17264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>
                  <a:solidFill>
                    <a:srgbClr val="FFFF00"/>
                  </a:solidFill>
                </a:rPr>
                <a:t>Chariot peinture</a:t>
              </a:r>
            </a:p>
          </p:txBody>
        </p:sp>
        <p:cxnSp>
          <p:nvCxnSpPr>
            <p:cNvPr id="23" name="Connecteur droit avec flèche 22"/>
            <p:cNvCxnSpPr>
              <a:stCxn id="5" idx="1"/>
            </p:cNvCxnSpPr>
            <p:nvPr/>
          </p:nvCxnSpPr>
          <p:spPr>
            <a:xfrm flipH="1" flipV="1">
              <a:off x="6738697" y="5033625"/>
              <a:ext cx="373466" cy="435841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2" name="Groupe 21"/>
          <p:cNvGrpSpPr/>
          <p:nvPr/>
        </p:nvGrpSpPr>
        <p:grpSpPr>
          <a:xfrm>
            <a:off x="5107852" y="4187356"/>
            <a:ext cx="1986185" cy="1587146"/>
            <a:chOff x="5107849" y="4187354"/>
            <a:chExt cx="1986184" cy="1587145"/>
          </a:xfrm>
        </p:grpSpPr>
        <p:sp>
          <p:nvSpPr>
            <p:cNvPr id="8" name="ZoneTexte 7"/>
            <p:cNvSpPr txBox="1"/>
            <p:nvPr/>
          </p:nvSpPr>
          <p:spPr>
            <a:xfrm>
              <a:off x="5107849" y="5405167"/>
              <a:ext cx="19861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>
                  <a:solidFill>
                    <a:srgbClr val="FFFF00"/>
                  </a:solidFill>
                </a:rPr>
                <a:t>Caméra de guidage</a:t>
              </a:r>
            </a:p>
          </p:txBody>
        </p:sp>
        <p:cxnSp>
          <p:nvCxnSpPr>
            <p:cNvPr id="26" name="Connecteur droit avec flèche 25"/>
            <p:cNvCxnSpPr>
              <a:stCxn id="8" idx="0"/>
            </p:cNvCxnSpPr>
            <p:nvPr/>
          </p:nvCxnSpPr>
          <p:spPr>
            <a:xfrm flipH="1" flipV="1">
              <a:off x="5439322" y="4187354"/>
              <a:ext cx="661620" cy="121781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0" name="Groupe 19"/>
          <p:cNvGrpSpPr/>
          <p:nvPr/>
        </p:nvGrpSpPr>
        <p:grpSpPr>
          <a:xfrm>
            <a:off x="4079345" y="4837808"/>
            <a:ext cx="1076743" cy="868317"/>
            <a:chOff x="4079345" y="4837804"/>
            <a:chExt cx="1076742" cy="868315"/>
          </a:xfrm>
        </p:grpSpPr>
        <p:sp>
          <p:nvSpPr>
            <p:cNvPr id="24" name="ZoneTexte 23"/>
            <p:cNvSpPr txBox="1"/>
            <p:nvPr/>
          </p:nvSpPr>
          <p:spPr>
            <a:xfrm>
              <a:off x="4079345" y="5336787"/>
              <a:ext cx="8420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>
                  <a:solidFill>
                    <a:srgbClr val="FFFF00"/>
                  </a:solidFill>
                </a:rPr>
                <a:t>Pompe</a:t>
              </a:r>
            </a:p>
          </p:txBody>
        </p:sp>
        <p:cxnSp>
          <p:nvCxnSpPr>
            <p:cNvPr id="28" name="Connecteur droit avec flèche 27"/>
            <p:cNvCxnSpPr>
              <a:stCxn id="24" idx="0"/>
            </p:cNvCxnSpPr>
            <p:nvPr/>
          </p:nvCxnSpPr>
          <p:spPr>
            <a:xfrm flipV="1">
              <a:off x="4500390" y="4837804"/>
              <a:ext cx="655697" cy="49898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7" name="Groupe 16"/>
          <p:cNvGrpSpPr/>
          <p:nvPr/>
        </p:nvGrpSpPr>
        <p:grpSpPr>
          <a:xfrm>
            <a:off x="2748058" y="2126534"/>
            <a:ext cx="2170713" cy="1562111"/>
            <a:chOff x="2267744" y="2262934"/>
            <a:chExt cx="2170713" cy="1562110"/>
          </a:xfrm>
        </p:grpSpPr>
        <p:sp>
          <p:nvSpPr>
            <p:cNvPr id="9" name="ZoneTexte 8"/>
            <p:cNvSpPr txBox="1"/>
            <p:nvPr/>
          </p:nvSpPr>
          <p:spPr>
            <a:xfrm>
              <a:off x="2267744" y="2262934"/>
              <a:ext cx="14255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>
                  <a:solidFill>
                    <a:srgbClr val="FFFF00"/>
                  </a:solidFill>
                </a:rPr>
                <a:t>Compresseur</a:t>
              </a:r>
            </a:p>
          </p:txBody>
        </p:sp>
        <p:cxnSp>
          <p:nvCxnSpPr>
            <p:cNvPr id="30" name="Connecteur droit avec flèche 29"/>
            <p:cNvCxnSpPr>
              <a:stCxn id="9" idx="2"/>
            </p:cNvCxnSpPr>
            <p:nvPr/>
          </p:nvCxnSpPr>
          <p:spPr>
            <a:xfrm>
              <a:off x="2980536" y="2632266"/>
              <a:ext cx="1457921" cy="119277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>
            <a:off x="1364526" y="2498637"/>
            <a:ext cx="2116947" cy="596389"/>
            <a:chOff x="1364523" y="2334294"/>
            <a:chExt cx="2116947" cy="596389"/>
          </a:xfrm>
        </p:grpSpPr>
        <p:sp>
          <p:nvSpPr>
            <p:cNvPr id="10" name="ZoneTexte 9"/>
            <p:cNvSpPr txBox="1"/>
            <p:nvPr/>
          </p:nvSpPr>
          <p:spPr>
            <a:xfrm>
              <a:off x="1364523" y="2334294"/>
              <a:ext cx="1760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>
                  <a:solidFill>
                    <a:srgbClr val="FFFF00"/>
                  </a:solidFill>
                </a:rPr>
                <a:t>Laser de guidage</a:t>
              </a:r>
            </a:p>
          </p:txBody>
        </p:sp>
        <p:cxnSp>
          <p:nvCxnSpPr>
            <p:cNvPr id="3072" name="Connecteur droit avec flèche 3071"/>
            <p:cNvCxnSpPr>
              <a:stCxn id="10" idx="2"/>
            </p:cNvCxnSpPr>
            <p:nvPr/>
          </p:nvCxnSpPr>
          <p:spPr>
            <a:xfrm>
              <a:off x="2244572" y="2703626"/>
              <a:ext cx="1236898" cy="22705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939858" y="5449019"/>
            <a:ext cx="2040682" cy="32024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>
                <a:solidFill>
                  <a:srgbClr val="FFFF00"/>
                </a:solidFill>
              </a:rPr>
              <a:t>Latex/Alkyde</a:t>
            </a:r>
          </a:p>
        </p:txBody>
      </p:sp>
    </p:spTree>
    <p:extLst>
      <p:ext uri="{BB962C8B-B14F-4D97-AF65-F5344CB8AC3E}">
        <p14:creationId xmlns:p14="http://schemas.microsoft.com/office/powerpoint/2010/main" val="4338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/>
          <a:lstStyle/>
          <a:p>
            <a:r>
              <a:rPr lang="fr-CA" dirty="0" smtClean="0">
                <a:solidFill>
                  <a:schemeClr val="accent1"/>
                </a:solidFill>
              </a:rPr>
              <a:t>Système de gestion automatisé</a:t>
            </a:r>
          </a:p>
        </p:txBody>
      </p:sp>
      <p:sp>
        <p:nvSpPr>
          <p:cNvPr id="9" name="AutoShape 2" descr="BMT Automatic Spraygun 2009 Series - 3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7778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sp>
        <p:nvSpPr>
          <p:cNvPr id="10" name="AutoShape 4" descr="BMT Automatic Spraygun 2009 Series - 3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30188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grpSp>
        <p:nvGrpSpPr>
          <p:cNvPr id="8" name="Groupe 7"/>
          <p:cNvGrpSpPr/>
          <p:nvPr/>
        </p:nvGrpSpPr>
        <p:grpSpPr>
          <a:xfrm>
            <a:off x="677610" y="2141887"/>
            <a:ext cx="8399023" cy="4369971"/>
            <a:chOff x="333926" y="2155372"/>
            <a:chExt cx="8399023" cy="4369971"/>
          </a:xfrm>
        </p:grpSpPr>
        <p:pic>
          <p:nvPicPr>
            <p:cNvPr id="7" name="Image 6" descr="image00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11400" y="2168860"/>
              <a:ext cx="4521549" cy="4356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" descr="http://www.notebookcheck.biz/uploads/pics/panasonic-toughbook-cf-30_03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926" y="2155372"/>
              <a:ext cx="3860450" cy="4356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037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3772" y="1690692"/>
            <a:ext cx="7886700" cy="4351338"/>
          </a:xfrm>
          <a:noFill/>
        </p:spPr>
        <p:txBody>
          <a:bodyPr/>
          <a:lstStyle/>
          <a:p>
            <a:r>
              <a:rPr lang="fr-CA" dirty="0" smtClean="0">
                <a:solidFill>
                  <a:schemeClr val="accent1"/>
                </a:solidFill>
              </a:rPr>
              <a:t>Rapport Axial</a:t>
            </a:r>
          </a:p>
        </p:txBody>
      </p:sp>
      <p:sp>
        <p:nvSpPr>
          <p:cNvPr id="9" name="AutoShape 2" descr="BMT Automatic Spraygun 2009 Series - 3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7778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sp>
        <p:nvSpPr>
          <p:cNvPr id="10" name="AutoShape 4" descr="BMT Automatic Spraygun 2009 Series - 3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30188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103" y="2056008"/>
            <a:ext cx="3708038" cy="480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82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751"/>
              </a:spcBef>
              <a:buClr>
                <a:srgbClr val="E48312"/>
              </a:buClr>
            </a:pPr>
            <a:r>
              <a:rPr lang="fr-CA" dirty="0" smtClean="0"/>
              <a:t>Équipements </a:t>
            </a:r>
            <a:r>
              <a:rPr lang="fr-CA" sz="2100" dirty="0" smtClean="0"/>
              <a:t>(</a:t>
            </a:r>
            <a:r>
              <a:rPr lang="fr-CA" sz="2100" cap="none" dirty="0" smtClean="0">
                <a:solidFill>
                  <a:srgbClr val="E48312"/>
                </a:solidFill>
                <a:ea typeface="+mn-ea"/>
              </a:rPr>
              <a:t>Enregistrement </a:t>
            </a:r>
            <a:r>
              <a:rPr lang="fr-CA" sz="2100" cap="none" dirty="0">
                <a:solidFill>
                  <a:srgbClr val="E48312"/>
                </a:solidFill>
                <a:ea typeface="+mn-ea"/>
              </a:rPr>
              <a:t>des </a:t>
            </a:r>
            <a:r>
              <a:rPr lang="fr-CA" sz="2100" cap="none" dirty="0" smtClean="0">
                <a:solidFill>
                  <a:srgbClr val="E48312"/>
                </a:solidFill>
                <a:ea typeface="+mn-ea"/>
              </a:rPr>
              <a:t>travaux)</a:t>
            </a:r>
            <a:r>
              <a:rPr lang="fr-CA" sz="2100" cap="none" dirty="0">
                <a:solidFill>
                  <a:srgbClr val="E48312"/>
                </a:solidFill>
                <a:ea typeface="+mn-ea"/>
              </a:rPr>
              <a:t/>
            </a:r>
            <a:br>
              <a:rPr lang="fr-CA" sz="2100" cap="none" dirty="0">
                <a:solidFill>
                  <a:srgbClr val="E48312"/>
                </a:solidFill>
                <a:ea typeface="+mn-ea"/>
              </a:rPr>
            </a:br>
            <a:endParaRPr lang="fr-CA" dirty="0"/>
          </a:p>
        </p:txBody>
      </p:sp>
      <p:sp>
        <p:nvSpPr>
          <p:cNvPr id="9" name="AutoShape 2" descr="BMT Automatic Spraygun 2009 Series - 3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7778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sp>
        <p:nvSpPr>
          <p:cNvPr id="10" name="AutoShape 4" descr="BMT Automatic Spraygun 2009 Series - 3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30188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1124744"/>
            <a:ext cx="4552031" cy="284185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0926" y="3966602"/>
            <a:ext cx="4552031" cy="284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9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n</a:t>
            </a:r>
            <a:r>
              <a:rPr lang="fr-CA" dirty="0" smtClean="0"/>
              <a:t>ormes </a:t>
            </a:r>
            <a:br>
              <a:rPr lang="fr-CA" dirty="0" smtClean="0"/>
            </a:br>
            <a:r>
              <a:rPr lang="fr-CA" dirty="0" smtClean="0"/>
              <a:t>signalisation horizontale</a:t>
            </a:r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1036691" y="6467144"/>
            <a:ext cx="7680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/>
              <a:t>http://www3.publicationsduquebec.gouv.qc.ca/produits/ouvrage_routier.fr.html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87" y="1346863"/>
            <a:ext cx="6311869" cy="508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8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  <p:pic>
        <p:nvPicPr>
          <p:cNvPr id="4" name="Traceur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6796" y="1340768"/>
            <a:ext cx="7740651" cy="4351339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478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  <p:pic>
        <p:nvPicPr>
          <p:cNvPr id="2058" name="Picture 10" descr="http://www.graco.com/content/dam/graco/ced/images/outline/15849.tif.imagep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33" y="1690694"/>
            <a:ext cx="5262627" cy="413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gww.graco.com/file/499/311/GRACO_846318463220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560" y="1690692"/>
            <a:ext cx="2693748" cy="224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virages.com/Images/Categorie_B1/19057_Zoom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022" y="1690695"/>
            <a:ext cx="1133933" cy="160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067576" y="3937189"/>
            <a:ext cx="771580" cy="1889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6839156" y="3937189"/>
            <a:ext cx="2016151" cy="1889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pic>
        <p:nvPicPr>
          <p:cNvPr id="2050" name="Picture 2" descr="http://www.airless-markiertechnik.de/bilder/linelazer_praxis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576" y="3936274"/>
            <a:ext cx="2787732" cy="189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36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  <p:sp>
        <p:nvSpPr>
          <p:cNvPr id="9" name="AutoShape 2" descr="BMT Automatic Spraygun 2009 Series - 3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7778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sp>
        <p:nvSpPr>
          <p:cNvPr id="10" name="AutoShape 4" descr="BMT Automatic Spraygun 2009 Series - 3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30188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 dirty="0"/>
          </a:p>
        </p:txBody>
      </p:sp>
      <p:grpSp>
        <p:nvGrpSpPr>
          <p:cNvPr id="7" name="Groupe 6"/>
          <p:cNvGrpSpPr/>
          <p:nvPr/>
        </p:nvGrpSpPr>
        <p:grpSpPr>
          <a:xfrm>
            <a:off x="734148" y="1690692"/>
            <a:ext cx="8285947" cy="3816425"/>
            <a:chOff x="77787" y="2564904"/>
            <a:chExt cx="8939042" cy="3384376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9129" y="2564904"/>
              <a:ext cx="4457700" cy="3384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9000"/>
                      </a14:imgEffect>
                      <a14:imgEffect>
                        <a14:brightnessContrast bright="3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87" y="2564904"/>
              <a:ext cx="4481341" cy="3384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184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  <p:pic>
        <p:nvPicPr>
          <p:cNvPr id="3076" name="Picture 4" descr="http://www.leis.cl/wp-content/uploads/2012/10/EDCO_TLR7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26" y="1690692"/>
            <a:ext cx="3662950" cy="36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t2.gstatic.com/images?q=tbn:ANd9GcTyGIgu4BEizkcYP3Kyu6AO45uHppl2tQ3ap1Mk7aqG86nqCwL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776" y="1689702"/>
            <a:ext cx="2090725" cy="229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contractorsdirect.com/core/media/media.nl?id=5203&amp;c=494083&amp;h=a8ab4654d394c274b33b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501" y="1689701"/>
            <a:ext cx="2618916" cy="260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lignesmaska.com/images/scarifieuse_250px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776" y="3734595"/>
            <a:ext cx="2090725" cy="161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contractorsdirect.com/core/media/media.nl?id=2952&amp;c=494083&amp;h=c76d6b31eb04a6ff2c26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11505" y="4294562"/>
            <a:ext cx="1050129" cy="105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44501" y="4294561"/>
            <a:ext cx="367004" cy="10501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/>
          <p:cNvSpPr/>
          <p:nvPr/>
        </p:nvSpPr>
        <p:spPr>
          <a:xfrm>
            <a:off x="7861634" y="4294561"/>
            <a:ext cx="1201783" cy="10501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34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É</a:t>
            </a:r>
            <a:r>
              <a:rPr lang="fr-CA" dirty="0" smtClean="0"/>
              <a:t>quipements</a:t>
            </a:r>
            <a:endParaRPr lang="fr-CA" dirty="0"/>
          </a:p>
        </p:txBody>
      </p:sp>
      <p:pic>
        <p:nvPicPr>
          <p:cNvPr id="4098" name="Picture 2" descr="http://www.markritelines.com/images/galleries/line-removal-saw-cutting/08305_3-610-AD3KH-9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64" y="1684498"/>
            <a:ext cx="7165715" cy="510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http://www.contractorsdirect.com/core/media/media.nl?id=2952&amp;c=494083&amp;h=c76d6b31eb04a6ff2c2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94263" y="5742076"/>
            <a:ext cx="1050129" cy="105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losely-spacedUntitled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392" y="5742075"/>
            <a:ext cx="1423510" cy="105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76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Appel d’offres</a:t>
            </a:r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7308304" y="6057292"/>
            <a:ext cx="136815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949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Appel d’offres</a:t>
            </a:r>
            <a:endParaRPr lang="fr-CA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939565" y="1690692"/>
            <a:ext cx="7886700" cy="5014672"/>
          </a:xfrm>
          <a:noFill/>
        </p:spPr>
        <p:txBody>
          <a:bodyPr>
            <a:normAutofit lnSpcReduction="10000"/>
          </a:bodyPr>
          <a:lstStyle/>
          <a:p>
            <a:r>
              <a:rPr lang="fr-CA" dirty="0"/>
              <a:t>Clauses </a:t>
            </a:r>
            <a:r>
              <a:rPr lang="fr-CA" dirty="0" smtClean="0"/>
              <a:t>Techniques typiques dans un devis </a:t>
            </a:r>
          </a:p>
          <a:p>
            <a:pPr marL="0" indent="0">
              <a:buNone/>
            </a:pPr>
            <a:endParaRPr lang="fr-CA" dirty="0"/>
          </a:p>
          <a:p>
            <a:pPr lvl="1"/>
            <a:r>
              <a:rPr lang="fr-CA" dirty="0">
                <a:solidFill>
                  <a:schemeClr val="tx1"/>
                </a:solidFill>
              </a:rPr>
              <a:t>Description des travaux;</a:t>
            </a:r>
          </a:p>
          <a:p>
            <a:pPr lvl="1"/>
            <a:r>
              <a:rPr lang="fr-CA" dirty="0">
                <a:solidFill>
                  <a:schemeClr val="tx1"/>
                </a:solidFill>
              </a:rPr>
              <a:t>Durée des travaux;</a:t>
            </a:r>
          </a:p>
          <a:p>
            <a:pPr lvl="1"/>
            <a:r>
              <a:rPr lang="fr-CA" dirty="0">
                <a:solidFill>
                  <a:schemeClr val="tx1"/>
                </a:solidFill>
              </a:rPr>
              <a:t>Pénalité</a:t>
            </a:r>
            <a:r>
              <a:rPr lang="fr-CA" dirty="0" smtClean="0">
                <a:solidFill>
                  <a:schemeClr val="tx1"/>
                </a:solidFill>
              </a:rPr>
              <a:t>;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Exigences de performance;</a:t>
            </a:r>
            <a:endParaRPr lang="fr-CA" dirty="0">
              <a:solidFill>
                <a:schemeClr val="tx1"/>
              </a:solidFill>
            </a:endParaRPr>
          </a:p>
          <a:p>
            <a:pPr lvl="1"/>
            <a:r>
              <a:rPr lang="fr-CA" dirty="0">
                <a:solidFill>
                  <a:schemeClr val="tx1"/>
                </a:solidFill>
              </a:rPr>
              <a:t>Matériaux demandés;</a:t>
            </a:r>
          </a:p>
          <a:p>
            <a:pPr lvl="1"/>
            <a:r>
              <a:rPr lang="fr-CA" dirty="0">
                <a:solidFill>
                  <a:schemeClr val="tx1"/>
                </a:solidFill>
              </a:rPr>
              <a:t>Matériel;</a:t>
            </a:r>
          </a:p>
          <a:p>
            <a:pPr lvl="1"/>
            <a:r>
              <a:rPr lang="fr-CA" dirty="0">
                <a:solidFill>
                  <a:schemeClr val="tx1"/>
                </a:solidFill>
              </a:rPr>
              <a:t>Examen des lieux;</a:t>
            </a:r>
          </a:p>
          <a:p>
            <a:pPr lvl="1"/>
            <a:r>
              <a:rPr lang="fr-CA" dirty="0">
                <a:solidFill>
                  <a:schemeClr val="tx1"/>
                </a:solidFill>
              </a:rPr>
              <a:t>Exécution des </a:t>
            </a:r>
            <a:r>
              <a:rPr lang="fr-CA" dirty="0" smtClean="0">
                <a:solidFill>
                  <a:schemeClr val="tx1"/>
                </a:solidFill>
              </a:rPr>
              <a:t>travaux;</a:t>
            </a:r>
            <a:endParaRPr lang="fr-CA" dirty="0">
              <a:solidFill>
                <a:schemeClr val="tx1"/>
              </a:solidFill>
            </a:endParaRPr>
          </a:p>
          <a:p>
            <a:pPr lvl="2"/>
            <a:r>
              <a:rPr lang="fr-CA" dirty="0">
                <a:solidFill>
                  <a:schemeClr val="tx1"/>
                </a:solidFill>
              </a:rPr>
              <a:t>Pré marquage;</a:t>
            </a:r>
          </a:p>
          <a:p>
            <a:pPr lvl="2"/>
            <a:r>
              <a:rPr lang="fr-CA" dirty="0">
                <a:solidFill>
                  <a:schemeClr val="tx1"/>
                </a:solidFill>
              </a:rPr>
              <a:t>Peinture;</a:t>
            </a:r>
          </a:p>
          <a:p>
            <a:pPr lvl="2"/>
            <a:r>
              <a:rPr lang="fr-CA" dirty="0">
                <a:solidFill>
                  <a:schemeClr val="tx1"/>
                </a:solidFill>
              </a:rPr>
              <a:t>Microbille de </a:t>
            </a:r>
            <a:r>
              <a:rPr lang="fr-CA" dirty="0" smtClean="0">
                <a:solidFill>
                  <a:schemeClr val="tx1"/>
                </a:solidFill>
              </a:rPr>
              <a:t>verre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Taux de pose;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Condition d’application;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Contrôle d’application;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Signalisation;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Mode de paiement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  <a:endParaRPr lang="fr-CA" dirty="0">
              <a:solidFill>
                <a:schemeClr val="tx1"/>
              </a:solidFill>
            </a:endParaRPr>
          </a:p>
          <a:p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7308304" y="6057292"/>
            <a:ext cx="136815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160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36916" y="3657338"/>
            <a:ext cx="8280412" cy="26282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Outils d’inspection</a:t>
            </a:r>
            <a:endParaRPr lang="fr-CA" dirty="0"/>
          </a:p>
        </p:txBody>
      </p:sp>
      <p:pic>
        <p:nvPicPr>
          <p:cNvPr id="3074" name="Picture 2" descr="http://www.hellopro.fr/images/produit-2/0/3/7/jauge-de-mesure-d-epaisseur-humide-pg-3501-148873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6" y="1029045"/>
            <a:ext cx="2907775" cy="262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691" y="1029045"/>
            <a:ext cx="2869963" cy="262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Section Odomètre du logiciel VisionRT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34" y="3790573"/>
            <a:ext cx="3132346" cy="223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sxbluegps.com/wp-content/uploads/2012/10/sxpad_medium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39" y="3657338"/>
            <a:ext cx="1867873" cy="2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ésultats de recherche d'images pour « thickness gauge delta »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654" y="1029046"/>
            <a:ext cx="2502674" cy="264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91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http://rn-acostum.weebly.com/uploads/5/1/2/3/5123356/3104436_orig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028" y="4113153"/>
            <a:ext cx="2631491" cy="219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Outils d’inspection</a:t>
            </a:r>
            <a:endParaRPr lang="fr-CA" dirty="0"/>
          </a:p>
        </p:txBody>
      </p:sp>
      <p:pic>
        <p:nvPicPr>
          <p:cNvPr id="12" name="Picture 2" descr="http://www.outilpro.com/outilpro/images/dle-40-telemetre-bosch-Z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92" y="1358769"/>
            <a:ext cx="2502674" cy="262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ZoneTexte 25"/>
          <p:cNvSpPr txBox="1"/>
          <p:nvPr/>
        </p:nvSpPr>
        <p:spPr>
          <a:xfrm>
            <a:off x="6418873" y="5798743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solidFill>
                  <a:schemeClr val="bg1"/>
                </a:solidFill>
              </a:rPr>
              <a:t>L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7330773" y="5798743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solidFill>
                  <a:schemeClr val="bg1"/>
                </a:solidFill>
              </a:rPr>
              <a:t>l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7637895" y="509753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solidFill>
                  <a:schemeClr val="bg1"/>
                </a:solidFill>
              </a:rPr>
              <a:t>h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9932" y="1934251"/>
            <a:ext cx="48861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fr-CA" dirty="0"/>
              <a:t>Premièrement, déterminez le ratio litres/cm: </a:t>
            </a:r>
          </a:p>
          <a:p>
            <a:pPr lvl="1"/>
            <a:r>
              <a:rPr lang="fr-CA" dirty="0" smtClean="0"/>
              <a:t>(</a:t>
            </a:r>
            <a:r>
              <a:rPr lang="fr-CA" dirty="0"/>
              <a:t>L x l x h) ÷ 1000 = capacité en litres. </a:t>
            </a:r>
          </a:p>
          <a:p>
            <a:pPr lvl="1"/>
            <a:r>
              <a:rPr lang="fr-CA" dirty="0"/>
              <a:t>Ensuite, prendre votre capacité en litres ÷ hauteur du réservoir en cm = litres/cm.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04248" y="6129300"/>
            <a:ext cx="360040" cy="1361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768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n</a:t>
            </a:r>
            <a:r>
              <a:rPr lang="fr-CA" dirty="0" smtClean="0"/>
              <a:t>ormes </a:t>
            </a:r>
            <a:br>
              <a:rPr lang="fr-CA" dirty="0" smtClean="0"/>
            </a:br>
            <a:r>
              <a:rPr lang="fr-CA" dirty="0" smtClean="0"/>
              <a:t>signalisation horizontale</a:t>
            </a:r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1036691" y="6437777"/>
            <a:ext cx="7680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/>
              <a:t>http://www3.publicationsduquebec.gouv.qc.ca/produits/ouvrage_routier.fr.html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784" y="2434183"/>
            <a:ext cx="692467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7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963449" y="1884220"/>
            <a:ext cx="7827346" cy="4223080"/>
            <a:chOff x="667641" y="1884058"/>
            <a:chExt cx="7827346" cy="4223080"/>
          </a:xfrm>
        </p:grpSpPr>
        <p:pic>
          <p:nvPicPr>
            <p:cNvPr id="1026" name="Picture 2" descr="Résultats de recherche d'images pour « cahier des charges et devis généraux mtq »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1884059"/>
              <a:ext cx="3850979" cy="42230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386" name="Picture 2" descr="Tome V - Signalisation routière Volumes 1, 2 et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641" y="1884058"/>
              <a:ext cx="3832351" cy="42230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n</a:t>
            </a:r>
            <a:r>
              <a:rPr lang="fr-CA" dirty="0" smtClean="0"/>
              <a:t>ormes </a:t>
            </a:r>
            <a:br>
              <a:rPr lang="fr-CA" dirty="0" smtClean="0"/>
            </a:br>
            <a:r>
              <a:rPr lang="fr-CA" dirty="0" smtClean="0"/>
              <a:t>signalisation horizontale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9415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n</a:t>
            </a:r>
            <a:r>
              <a:rPr lang="fr-CA" dirty="0" smtClean="0"/>
              <a:t>ormes </a:t>
            </a:r>
            <a:br>
              <a:rPr lang="fr-CA" dirty="0" smtClean="0"/>
            </a:br>
            <a:r>
              <a:rPr lang="fr-CA" dirty="0" smtClean="0"/>
              <a:t>signalisation horizontale</a:t>
            </a:r>
            <a:endParaRPr lang="fr-CA" dirty="0"/>
          </a:p>
        </p:txBody>
      </p:sp>
      <p:grpSp>
        <p:nvGrpSpPr>
          <p:cNvPr id="4" name="Groupe 3"/>
          <p:cNvGrpSpPr/>
          <p:nvPr/>
        </p:nvGrpSpPr>
        <p:grpSpPr>
          <a:xfrm>
            <a:off x="693901" y="2576897"/>
            <a:ext cx="8364619" cy="3594890"/>
            <a:chOff x="-16309" y="2168861"/>
            <a:chExt cx="9160312" cy="436923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6309" y="2168862"/>
              <a:ext cx="3053335" cy="4363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7027" y="2168863"/>
              <a:ext cx="3053335" cy="436310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0362" y="2168861"/>
              <a:ext cx="3053641" cy="4369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ZoneTexte 8"/>
          <p:cNvSpPr txBox="1"/>
          <p:nvPr/>
        </p:nvSpPr>
        <p:spPr>
          <a:xfrm>
            <a:off x="4212887" y="1802383"/>
            <a:ext cx="10289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/>
              <a:t>Normatif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469643" y="1802384"/>
            <a:ext cx="154805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/>
              <a:t>Règlementaire</a:t>
            </a:r>
          </a:p>
        </p:txBody>
      </p:sp>
      <p:cxnSp>
        <p:nvCxnSpPr>
          <p:cNvPr id="12" name="Connecteur droit avec flèche 11"/>
          <p:cNvCxnSpPr>
            <a:stCxn id="9" idx="2"/>
          </p:cNvCxnSpPr>
          <p:nvPr/>
        </p:nvCxnSpPr>
        <p:spPr>
          <a:xfrm flipH="1">
            <a:off x="4688664" y="2171715"/>
            <a:ext cx="38691" cy="48102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10" idx="2"/>
          </p:cNvCxnSpPr>
          <p:nvPr/>
        </p:nvCxnSpPr>
        <p:spPr>
          <a:xfrm>
            <a:off x="7243669" y="2171716"/>
            <a:ext cx="1" cy="48102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1588586" y="1802385"/>
            <a:ext cx="10289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CA" dirty="0"/>
              <a:t>Normatif</a:t>
            </a:r>
          </a:p>
        </p:txBody>
      </p:sp>
      <p:cxnSp>
        <p:nvCxnSpPr>
          <p:cNvPr id="31" name="Connecteur en angle 30"/>
          <p:cNvCxnSpPr>
            <a:stCxn id="19" idx="2"/>
          </p:cNvCxnSpPr>
          <p:nvPr/>
        </p:nvCxnSpPr>
        <p:spPr>
          <a:xfrm rot="5400000">
            <a:off x="400721" y="2631420"/>
            <a:ext cx="2162037" cy="1242631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9" name="Connecteur droit 1028"/>
          <p:cNvCxnSpPr/>
          <p:nvPr/>
        </p:nvCxnSpPr>
        <p:spPr>
          <a:xfrm>
            <a:off x="860424" y="4149083"/>
            <a:ext cx="0" cy="43204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Connecteur droit avec flèche 1030"/>
          <p:cNvCxnSpPr/>
          <p:nvPr/>
        </p:nvCxnSpPr>
        <p:spPr>
          <a:xfrm>
            <a:off x="863789" y="4576608"/>
            <a:ext cx="28783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Connecteur droit avec flèche 1032"/>
          <p:cNvCxnSpPr>
            <a:stCxn id="10" idx="2"/>
          </p:cNvCxnSpPr>
          <p:nvPr/>
        </p:nvCxnSpPr>
        <p:spPr>
          <a:xfrm flipH="1">
            <a:off x="3298432" y="2171716"/>
            <a:ext cx="3945237" cy="17973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26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n</a:t>
            </a:r>
            <a:r>
              <a:rPr lang="fr-CA" dirty="0" smtClean="0"/>
              <a:t>ormes </a:t>
            </a:r>
            <a:br>
              <a:rPr lang="fr-CA" dirty="0" smtClean="0"/>
            </a:br>
            <a:r>
              <a:rPr lang="fr-CA" dirty="0" smtClean="0"/>
              <a:t>signalisation horizontale</a:t>
            </a:r>
            <a:endParaRPr lang="fr-CA" dirty="0"/>
          </a:p>
        </p:txBody>
      </p:sp>
      <p:grpSp>
        <p:nvGrpSpPr>
          <p:cNvPr id="13" name="Groupe 12"/>
          <p:cNvGrpSpPr/>
          <p:nvPr/>
        </p:nvGrpSpPr>
        <p:grpSpPr>
          <a:xfrm>
            <a:off x="1943708" y="1376772"/>
            <a:ext cx="5825887" cy="5364596"/>
            <a:chOff x="2663788" y="1376772"/>
            <a:chExt cx="5105807" cy="4968552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8990" y="1376772"/>
              <a:ext cx="3070605" cy="3941235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75956" y="1648005"/>
              <a:ext cx="3085335" cy="3941235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71900" y="1900033"/>
              <a:ext cx="3072071" cy="3941235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67844" y="2152061"/>
              <a:ext cx="3083128" cy="3941235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63788" y="2404089"/>
              <a:ext cx="3083128" cy="39412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665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NEVAS PRÉSENTATIONS 2011 LIGNCO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PRÉSENTATIONS 2011">
      <a:majorFont>
        <a:latin typeface="Arial Black"/>
        <a:ea typeface=""/>
        <a:cs typeface=""/>
      </a:majorFont>
      <a:minorFont>
        <a:latin typeface="Calibri"/>
        <a:ea typeface=""/>
        <a:cs typeface="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pt76B6.tmp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DIV SPÉCIALITÉS" id="{7B8F8D15-DEC4-4A59-B55B-DBC1425D246C}" vid="{C8D92E45-F23B-4EB4-8C59-E82C0DD4F5F6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CANEVAS PRÉSENTATIONS 2011 LIGNCO</Template>
  <TotalTime>3566</TotalTime>
  <Words>2111</Words>
  <Application>Microsoft Office PowerPoint</Application>
  <PresentationFormat>Affichage à l'écran (4:3)</PresentationFormat>
  <Paragraphs>394</Paragraphs>
  <Slides>58</Slides>
  <Notes>40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58</vt:i4>
      </vt:variant>
    </vt:vector>
  </HeadingPairs>
  <TitlesOfParts>
    <vt:vector size="66" baseType="lpstr">
      <vt:lpstr>Arial</vt:lpstr>
      <vt:lpstr>Arial Black</vt:lpstr>
      <vt:lpstr>Arial Rounded MT Bold</vt:lpstr>
      <vt:lpstr>Calibri</vt:lpstr>
      <vt:lpstr>Courier New</vt:lpstr>
      <vt:lpstr>CANEVAS PRÉSENTATIONS 2011 LIGNCO</vt:lpstr>
      <vt:lpstr>Conception personnalisée</vt:lpstr>
      <vt:lpstr>ppt76B6.tmp</vt:lpstr>
      <vt:lpstr>Présentation PowerPoint</vt:lpstr>
      <vt:lpstr>introduction</vt:lpstr>
      <vt:lpstr>plan de formation</vt:lpstr>
      <vt:lpstr>normes  signalisation horizontale</vt:lpstr>
      <vt:lpstr>normes  signalisation horizontale</vt:lpstr>
      <vt:lpstr>normes  signalisation horizontale</vt:lpstr>
      <vt:lpstr>normes  signalisation horizontale</vt:lpstr>
      <vt:lpstr>normes  signalisation horizontale</vt:lpstr>
      <vt:lpstr>normes  signalisation horizontale</vt:lpstr>
      <vt:lpstr>normes  signalisation horizontale</vt:lpstr>
      <vt:lpstr>normes  environnementales</vt:lpstr>
      <vt:lpstr>normes  environnementales</vt:lpstr>
      <vt:lpstr>homologation</vt:lpstr>
      <vt:lpstr>homologation</vt:lpstr>
      <vt:lpstr>homologation</vt:lpstr>
      <vt:lpstr>Pré marquage</vt:lpstr>
      <vt:lpstr>Pré marquage</vt:lpstr>
      <vt:lpstr>Pré marquage</vt:lpstr>
      <vt:lpstr>Pré marquage (appliquer en même temps que l’enrobé du surface)</vt:lpstr>
      <vt:lpstr>Produits de marquage routier</vt:lpstr>
      <vt:lpstr>produits</vt:lpstr>
      <vt:lpstr>Produits courte durée</vt:lpstr>
      <vt:lpstr>Produits courte durée</vt:lpstr>
      <vt:lpstr>Produits courte durée</vt:lpstr>
      <vt:lpstr>Produits courte durée</vt:lpstr>
      <vt:lpstr>Produits courte durée</vt:lpstr>
      <vt:lpstr>Produits courte durée</vt:lpstr>
      <vt:lpstr>Produits courte durée</vt:lpstr>
      <vt:lpstr>Produits courte durée</vt:lpstr>
      <vt:lpstr>Produits moyenne durée</vt:lpstr>
      <vt:lpstr>Produits moyenne durée</vt:lpstr>
      <vt:lpstr>Produits moyenne durée</vt:lpstr>
      <vt:lpstr>Produits moyenne durée</vt:lpstr>
      <vt:lpstr>Produits longue durée</vt:lpstr>
      <vt:lpstr>Produits longue durée</vt:lpstr>
      <vt:lpstr>Produits longue durée</vt:lpstr>
      <vt:lpstr>Produits longue durée</vt:lpstr>
      <vt:lpstr>produits</vt:lpstr>
      <vt:lpstr>produits</vt:lpstr>
      <vt:lpstr>Autres produits</vt:lpstr>
      <vt:lpstr>Autres produits</vt:lpstr>
      <vt:lpstr>Produits</vt:lpstr>
      <vt:lpstr>Équipements</vt:lpstr>
      <vt:lpstr>Équipements</vt:lpstr>
      <vt:lpstr>Équipements</vt:lpstr>
      <vt:lpstr>Équipements</vt:lpstr>
      <vt:lpstr>Équipements</vt:lpstr>
      <vt:lpstr>Équipements</vt:lpstr>
      <vt:lpstr>Équipements (Enregistrement des travaux) </vt:lpstr>
      <vt:lpstr>Équipements</vt:lpstr>
      <vt:lpstr>Équipements</vt:lpstr>
      <vt:lpstr>Équipements</vt:lpstr>
      <vt:lpstr>Équipements</vt:lpstr>
      <vt:lpstr>Équipements</vt:lpstr>
      <vt:lpstr>Appel d’offres</vt:lpstr>
      <vt:lpstr>Appel d’offres</vt:lpstr>
      <vt:lpstr>Outils d’inspection</vt:lpstr>
      <vt:lpstr>Outils d’inspection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Windows User</dc:creator>
  <cp:lastModifiedBy>LAVOIE, Eric (LIGNC)</cp:lastModifiedBy>
  <cp:revision>202</cp:revision>
  <cp:lastPrinted>2013-05-08T18:14:35Z</cp:lastPrinted>
  <dcterms:created xsi:type="dcterms:W3CDTF">2013-02-08T16:33:04Z</dcterms:created>
  <dcterms:modified xsi:type="dcterms:W3CDTF">2017-11-30T14:56:47Z</dcterms:modified>
</cp:coreProperties>
</file>