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03"/>
  </p:notesMasterIdLst>
  <p:sldIdLst>
    <p:sldId id="257" r:id="rId2"/>
    <p:sldId id="357" r:id="rId3"/>
    <p:sldId id="258" r:id="rId4"/>
    <p:sldId id="259" r:id="rId5"/>
    <p:sldId id="260" r:id="rId6"/>
    <p:sldId id="261" r:id="rId7"/>
    <p:sldId id="262" r:id="rId8"/>
    <p:sldId id="267" r:id="rId9"/>
    <p:sldId id="263" r:id="rId10"/>
    <p:sldId id="264" r:id="rId11"/>
    <p:sldId id="265" r:id="rId12"/>
    <p:sldId id="266" r:id="rId13"/>
    <p:sldId id="276" r:id="rId14"/>
    <p:sldId id="271" r:id="rId15"/>
    <p:sldId id="270" r:id="rId16"/>
    <p:sldId id="269" r:id="rId17"/>
    <p:sldId id="268" r:id="rId18"/>
    <p:sldId id="280" r:id="rId19"/>
    <p:sldId id="279" r:id="rId20"/>
    <p:sldId id="278" r:id="rId21"/>
    <p:sldId id="277" r:id="rId22"/>
    <p:sldId id="281" r:id="rId23"/>
    <p:sldId id="282" r:id="rId24"/>
    <p:sldId id="285" r:id="rId25"/>
    <p:sldId id="284" r:id="rId26"/>
    <p:sldId id="283" r:id="rId27"/>
    <p:sldId id="287" r:id="rId28"/>
    <p:sldId id="288" r:id="rId29"/>
    <p:sldId id="286" r:id="rId30"/>
    <p:sldId id="293" r:id="rId31"/>
    <p:sldId id="292" r:id="rId32"/>
    <p:sldId id="291" r:id="rId33"/>
    <p:sldId id="290" r:id="rId34"/>
    <p:sldId id="289" r:id="rId35"/>
    <p:sldId id="304" r:id="rId36"/>
    <p:sldId id="303" r:id="rId37"/>
    <p:sldId id="302" r:id="rId38"/>
    <p:sldId id="301" r:id="rId39"/>
    <p:sldId id="300" r:id="rId40"/>
    <p:sldId id="299" r:id="rId41"/>
    <p:sldId id="298" r:id="rId42"/>
    <p:sldId id="294" r:id="rId43"/>
    <p:sldId id="295" r:id="rId44"/>
    <p:sldId id="296" r:id="rId45"/>
    <p:sldId id="297" r:id="rId46"/>
    <p:sldId id="305" r:id="rId47"/>
    <p:sldId id="306" r:id="rId48"/>
    <p:sldId id="307" r:id="rId49"/>
    <p:sldId id="308" r:id="rId50"/>
    <p:sldId id="315" r:id="rId51"/>
    <p:sldId id="314" r:id="rId52"/>
    <p:sldId id="313" r:id="rId53"/>
    <p:sldId id="312" r:id="rId54"/>
    <p:sldId id="310" r:id="rId55"/>
    <p:sldId id="309" r:id="rId56"/>
    <p:sldId id="316" r:id="rId57"/>
    <p:sldId id="317" r:id="rId58"/>
    <p:sldId id="318" r:id="rId59"/>
    <p:sldId id="319" r:id="rId60"/>
    <p:sldId id="332" r:id="rId61"/>
    <p:sldId id="331" r:id="rId62"/>
    <p:sldId id="330" r:id="rId63"/>
    <p:sldId id="329" r:id="rId64"/>
    <p:sldId id="328" r:id="rId65"/>
    <p:sldId id="327" r:id="rId66"/>
    <p:sldId id="326" r:id="rId67"/>
    <p:sldId id="325" r:id="rId68"/>
    <p:sldId id="324" r:id="rId69"/>
    <p:sldId id="323" r:id="rId70"/>
    <p:sldId id="322" r:id="rId71"/>
    <p:sldId id="338" r:id="rId72"/>
    <p:sldId id="337" r:id="rId73"/>
    <p:sldId id="336" r:id="rId74"/>
    <p:sldId id="335" r:id="rId75"/>
    <p:sldId id="334" r:id="rId76"/>
    <p:sldId id="333" r:id="rId77"/>
    <p:sldId id="321" r:id="rId78"/>
    <p:sldId id="320" r:id="rId79"/>
    <p:sldId id="339" r:id="rId80"/>
    <p:sldId id="340" r:id="rId81"/>
    <p:sldId id="341" r:id="rId82"/>
    <p:sldId id="343" r:id="rId83"/>
    <p:sldId id="347" r:id="rId84"/>
    <p:sldId id="346" r:id="rId85"/>
    <p:sldId id="350" r:id="rId86"/>
    <p:sldId id="349" r:id="rId87"/>
    <p:sldId id="348" r:id="rId88"/>
    <p:sldId id="345" r:id="rId89"/>
    <p:sldId id="344" r:id="rId90"/>
    <p:sldId id="351" r:id="rId91"/>
    <p:sldId id="352" r:id="rId92"/>
    <p:sldId id="353" r:id="rId93"/>
    <p:sldId id="359" r:id="rId94"/>
    <p:sldId id="360" r:id="rId95"/>
    <p:sldId id="361" r:id="rId96"/>
    <p:sldId id="362" r:id="rId97"/>
    <p:sldId id="364" r:id="rId98"/>
    <p:sldId id="363" r:id="rId99"/>
    <p:sldId id="354" r:id="rId100"/>
    <p:sldId id="355" r:id="rId101"/>
    <p:sldId id="356" r:id="rId102"/>
  </p:sldIdLst>
  <p:sldSz cx="9144000" cy="6858000" type="screen4x3"/>
  <p:notesSz cx="6858000" cy="9144000"/>
  <p:defaultTextStyle>
    <a:defPPr>
      <a:defRPr lang="en-CA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pitchFamily="48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pitchFamily="48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pitchFamily="48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pitchFamily="48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pitchFamily="48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pitchFamily="48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pitchFamily="48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pitchFamily="48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pitchFamily="48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49F"/>
    <a:srgbClr val="4646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627" autoAdjust="0"/>
  </p:normalViewPr>
  <p:slideViewPr>
    <p:cSldViewPr>
      <p:cViewPr>
        <p:scale>
          <a:sx n="90" d="100"/>
          <a:sy n="90" d="100"/>
        </p:scale>
        <p:origin x="-2226" y="-5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tableStyles" Target="tableStyles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4FB4A9-FF81-4057-815A-C2F0C0EB7FBD}" type="datetimeFigureOut">
              <a:rPr lang="en-CA" smtClean="0"/>
              <a:t>27/11/2017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FA0CB6-C7C5-492F-A7BF-729E2B3C505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341698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FA0CB6-C7C5-492F-A7BF-729E2B3C505E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813959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FA0CB6-C7C5-492F-A7BF-729E2B3C505E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81395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0A9C8-16B2-4D99-B384-8F6FA49B88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667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E1C1EE-A51A-4E0F-AC68-138667F539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067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05575" y="328613"/>
            <a:ext cx="2028825" cy="57673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17513" y="328613"/>
            <a:ext cx="5935662" cy="57673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0F8055-A805-4EA6-8012-5DBDE3867E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666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00C89-F505-4541-8802-E551556C58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101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C7D23B-E5EA-440F-ACF0-C16752DB5B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75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3962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371600"/>
            <a:ext cx="3962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5EA14C-B077-4770-AC58-CE6B548FA5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478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02F0E7-E8D9-42C4-B708-7B6FC01647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80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AB9041-339E-4596-A243-BC6D0C3BDA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105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595340-FE4A-4A13-997E-E02B6A0866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06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00EEA7-304F-4958-873A-3B15BE63D8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660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7C20C1-1F6F-4F8E-BBC6-B0C146865B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3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17513" y="328613"/>
            <a:ext cx="8116887" cy="81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CA" alt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71600"/>
            <a:ext cx="80772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CA" altLang="en-US" smtClean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76200" y="6477000"/>
            <a:ext cx="2133600" cy="381000"/>
          </a:xfrm>
          <a:prstGeom prst="rect">
            <a:avLst/>
          </a:prstGeom>
          <a:ln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60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pPr>
              <a:defRPr/>
            </a:pPr>
            <a:fld id="{EBA7CCF1-E513-4BAF-9D1E-024C896AD4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29" name="Picture 9" descr="Branded-Footer-Design3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19675"/>
            <a:ext cx="9144000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549F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549F"/>
          </a:solidFill>
          <a:latin typeface="Arial" charset="0"/>
          <a:ea typeface="ヒラギノ角ゴ Pro W3" pitchFamily="48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549F"/>
          </a:solidFill>
          <a:latin typeface="Arial" charset="0"/>
          <a:ea typeface="ヒラギノ角ゴ Pro W3" pitchFamily="48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549F"/>
          </a:solidFill>
          <a:latin typeface="Arial" charset="0"/>
          <a:ea typeface="ヒラギノ角ゴ Pro W3" pitchFamily="48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549F"/>
          </a:solidFill>
          <a:latin typeface="Arial" charset="0"/>
          <a:ea typeface="ヒラギノ角ゴ Pro W3" pitchFamily="48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549F"/>
          </a:solidFill>
          <a:latin typeface="Arial" charset="0"/>
          <a:ea typeface="ヒラギノ角ゴ Pro W3" pitchFamily="48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549F"/>
          </a:solidFill>
          <a:latin typeface="Arial" charset="0"/>
          <a:ea typeface="ヒラギノ角ゴ Pro W3" pitchFamily="48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549F"/>
          </a:solidFill>
          <a:latin typeface="Arial" charset="0"/>
          <a:ea typeface="ヒラギノ角ゴ Pro W3" pitchFamily="48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549F"/>
          </a:solidFill>
          <a:latin typeface="Arial" charset="0"/>
          <a:ea typeface="ヒラギノ角ゴ Pro W3" pitchFamily="48" charset="-128"/>
        </a:defRPr>
      </a:lvl9pPr>
    </p:titleStyle>
    <p:bodyStyle>
      <a:lvl1pPr marL="288925" indent="-288925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rgbClr val="464646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rgbClr val="464646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464646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464646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464646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464646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464646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464646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464646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905000"/>
            <a:ext cx="8116887" cy="1371600"/>
          </a:xfrm>
        </p:spPr>
        <p:txBody>
          <a:bodyPr/>
          <a:lstStyle/>
          <a:p>
            <a:pPr algn="ctr"/>
            <a:r>
              <a:rPr lang="en-US" altLang="en-US" dirty="0" smtClean="0"/>
              <a:t> TRAITEMENT DE SURFACE</a:t>
            </a:r>
            <a:br>
              <a:rPr lang="en-US" altLang="en-US" dirty="0" smtClean="0"/>
            </a:b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CA" altLang="en-US" dirty="0" smtClean="0"/>
          </a:p>
        </p:txBody>
      </p:sp>
      <p:sp>
        <p:nvSpPr>
          <p:cNvPr id="205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3352799"/>
            <a:ext cx="8077200" cy="63817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CA" altLang="en-US" sz="1600" dirty="0" smtClean="0"/>
              <a:t>Department of Transportation and Infrastructure / </a:t>
            </a:r>
          </a:p>
          <a:p>
            <a:pPr algn="ctr" eaLnBrk="1" hangingPunct="1">
              <a:buFontTx/>
              <a:buNone/>
            </a:pPr>
            <a:r>
              <a:rPr lang="en-CA" altLang="en-US" sz="1600" dirty="0" err="1" smtClean="0"/>
              <a:t>Ministère</a:t>
            </a:r>
            <a:r>
              <a:rPr lang="en-CA" altLang="en-US" sz="1600" dirty="0" smtClean="0"/>
              <a:t> du Transports et Infrastructure</a:t>
            </a:r>
          </a:p>
        </p:txBody>
      </p:sp>
      <p:sp>
        <p:nvSpPr>
          <p:cNvPr id="2052" name="Rectangle 6"/>
          <p:cNvSpPr>
            <a:spLocks noChangeArrowheads="1"/>
          </p:cNvSpPr>
          <p:nvPr/>
        </p:nvSpPr>
        <p:spPr bwMode="auto">
          <a:xfrm>
            <a:off x="457200" y="3990975"/>
            <a:ext cx="80772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8925" indent="-288925">
              <a:defRPr sz="2400">
                <a:solidFill>
                  <a:schemeClr val="tx1"/>
                </a:solidFill>
                <a:latin typeface="Arial" charset="0"/>
                <a:ea typeface="ヒラギノ角ゴ Pro W3" pitchFamily="48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ヒラギノ角ゴ Pro W3" pitchFamily="48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ヒラギノ角ゴ Pro W3" pitchFamily="48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ヒラギノ角ゴ Pro W3" pitchFamily="48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ヒラギノ角ゴ Pro W3" pitchFamily="4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4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4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4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48" charset="-128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CA" altLang="en-US" sz="1600" dirty="0" smtClean="0"/>
              <a:t>2017 11 29</a:t>
            </a:r>
            <a:endParaRPr lang="en-CA" altLang="en-US" sz="1600" dirty="0"/>
          </a:p>
        </p:txBody>
      </p:sp>
      <p:sp>
        <p:nvSpPr>
          <p:cNvPr id="2" name="TextBox 1"/>
          <p:cNvSpPr txBox="1"/>
          <p:nvPr/>
        </p:nvSpPr>
        <p:spPr>
          <a:xfrm>
            <a:off x="3682917" y="5638798"/>
            <a:ext cx="16257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dirty="0" err="1" smtClean="0">
                <a:solidFill>
                  <a:srgbClr val="464646"/>
                </a:solidFill>
                <a:latin typeface="+mn-lt"/>
                <a:ea typeface="+mn-ea"/>
              </a:rPr>
              <a:t>Bitume</a:t>
            </a:r>
            <a:r>
              <a:rPr lang="en-CA" dirty="0" smtClean="0"/>
              <a:t> </a:t>
            </a:r>
            <a:r>
              <a:rPr lang="en-CA" sz="1600" dirty="0">
                <a:solidFill>
                  <a:srgbClr val="464646"/>
                </a:solidFill>
                <a:latin typeface="+mn-lt"/>
                <a:ea typeface="+mn-ea"/>
              </a:rPr>
              <a:t>Québec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457200" y="381000"/>
            <a:ext cx="8229600" cy="715962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9pPr>
          </a:lstStyle>
          <a:p>
            <a:pPr algn="ctr">
              <a:defRPr/>
            </a:pPr>
            <a:r>
              <a:rPr lang="en-US" altLang="en-US" kern="0" dirty="0" err="1" smtClean="0"/>
              <a:t>Nivellement</a:t>
            </a:r>
            <a:endParaRPr lang="en-US" altLang="en-US" kern="0" dirty="0"/>
          </a:p>
        </p:txBody>
      </p:sp>
    </p:spTree>
    <p:extLst>
      <p:ext uri="{BB962C8B-B14F-4D97-AF65-F5344CB8AC3E}">
        <p14:creationId xmlns:p14="http://schemas.microsoft.com/office/powerpoint/2010/main" val="343517920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U:\2010 pictures\macta 20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9961311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200400" y="2555358"/>
            <a:ext cx="2895600" cy="715962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9pPr>
          </a:lstStyle>
          <a:p>
            <a:pPr algn="ctr">
              <a:defRPr/>
            </a:pPr>
            <a:r>
              <a:rPr lang="en-US" kern="0" dirty="0" smtClean="0"/>
              <a:t>Questions?</a:t>
            </a: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30860151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457200" y="381000"/>
            <a:ext cx="8229600" cy="715962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9pPr>
          </a:lstStyle>
          <a:p>
            <a:pPr algn="ctr">
              <a:defRPr/>
            </a:pPr>
            <a:r>
              <a:rPr lang="fr-FR" kern="0" dirty="0" smtClean="0"/>
              <a:t>Séquence d’opération:</a:t>
            </a:r>
            <a:endParaRPr lang="fr-FR" kern="0" dirty="0"/>
          </a:p>
        </p:txBody>
      </p:sp>
      <p:sp>
        <p:nvSpPr>
          <p:cNvPr id="3" name="Espace réservé du contenu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288925" indent="-2889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rgbClr val="464646"/>
                </a:solidFill>
                <a:latin typeface="+mn-lt"/>
                <a:ea typeface="+mn-ea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464646"/>
                </a:solidFill>
                <a:latin typeface="+mn-lt"/>
                <a:ea typeface="+mn-ea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464646"/>
                </a:solidFill>
                <a:latin typeface="+mn-lt"/>
                <a:ea typeface="+mn-ea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9pPr>
          </a:lstStyle>
          <a:p>
            <a:pPr>
              <a:defRPr/>
            </a:pPr>
            <a:r>
              <a:rPr lang="fr-FR" kern="0" smtClean="0"/>
              <a:t>Réparation des nids-de-poule en premier</a:t>
            </a:r>
          </a:p>
          <a:p>
            <a:pPr>
              <a:defRPr/>
            </a:pPr>
            <a:r>
              <a:rPr lang="fr-FR" kern="0" smtClean="0"/>
              <a:t>Balayage de la surface</a:t>
            </a:r>
          </a:p>
          <a:p>
            <a:pPr>
              <a:defRPr/>
            </a:pPr>
            <a:r>
              <a:rPr lang="fr-FR" kern="0" smtClean="0"/>
              <a:t>Nivellement avec épandeuse ou d’une niveleuse pour les enrobés chaud</a:t>
            </a:r>
          </a:p>
          <a:p>
            <a:pPr>
              <a:defRPr/>
            </a:pPr>
            <a:r>
              <a:rPr lang="fr-FR" kern="0" smtClean="0"/>
              <a:t>Utilisation de 150 tonnes/km en moyenne</a:t>
            </a:r>
          </a:p>
          <a:p>
            <a:pPr>
              <a:defRPr/>
            </a:pPr>
            <a:endParaRPr lang="fr-FR" kern="0" smtClean="0"/>
          </a:p>
          <a:p>
            <a:pPr>
              <a:defRPr/>
            </a:pPr>
            <a:endParaRPr lang="fr-FR" kern="0" dirty="0" smtClean="0"/>
          </a:p>
        </p:txBody>
      </p:sp>
    </p:spTree>
    <p:extLst>
      <p:ext uri="{BB962C8B-B14F-4D97-AF65-F5344CB8AC3E}">
        <p14:creationId xmlns:p14="http://schemas.microsoft.com/office/powerpoint/2010/main" val="7365652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609025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58400" y="-7543800"/>
            <a:ext cx="29260800" cy="2194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9713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609025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58400" y="-7543800"/>
            <a:ext cx="29260800" cy="2194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47383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P609025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58400" y="-7543800"/>
            <a:ext cx="29260800" cy="2194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4599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860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49706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LUDFORD SUB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00800" y="-4800600"/>
            <a:ext cx="21945600" cy="1645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05468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101023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58400" y="-7543800"/>
            <a:ext cx="29260800" cy="2194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9414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PB03035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58400" y="-7543800"/>
            <a:ext cx="29260800" cy="2194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54298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B03034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58400" y="-7543800"/>
            <a:ext cx="29260800" cy="2194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8201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905000"/>
            <a:ext cx="8116887" cy="1371600"/>
          </a:xfrm>
        </p:spPr>
        <p:txBody>
          <a:bodyPr/>
          <a:lstStyle/>
          <a:p>
            <a:pPr algn="ctr"/>
            <a:r>
              <a:rPr lang="en-US" altLang="en-US" dirty="0" smtClean="0"/>
              <a:t> TRAITEMENT DE SURFACE</a:t>
            </a:r>
            <a:br>
              <a:rPr lang="en-US" altLang="en-US" dirty="0" smtClean="0"/>
            </a:br>
            <a:r>
              <a:rPr lang="en-US" altLang="en-US" sz="3200" i="1" dirty="0" smtClean="0"/>
              <a:t>2017: $30,000,000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CA" altLang="en-US" dirty="0" smtClean="0"/>
          </a:p>
        </p:txBody>
      </p:sp>
      <p:sp>
        <p:nvSpPr>
          <p:cNvPr id="205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3352799"/>
            <a:ext cx="8077200" cy="638175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en-CA" altLang="en-US" sz="1600" dirty="0" smtClean="0"/>
          </a:p>
        </p:txBody>
      </p:sp>
      <p:sp>
        <p:nvSpPr>
          <p:cNvPr id="2052" name="Rectangle 6"/>
          <p:cNvSpPr>
            <a:spLocks noChangeArrowheads="1"/>
          </p:cNvSpPr>
          <p:nvPr/>
        </p:nvSpPr>
        <p:spPr bwMode="auto">
          <a:xfrm>
            <a:off x="457200" y="3990975"/>
            <a:ext cx="80772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8925" indent="-288925">
              <a:defRPr sz="2400">
                <a:solidFill>
                  <a:schemeClr val="tx1"/>
                </a:solidFill>
                <a:latin typeface="Arial" charset="0"/>
                <a:ea typeface="ヒラギノ角ゴ Pro W3" pitchFamily="48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ヒラギノ角ゴ Pro W3" pitchFamily="48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ヒラギノ角ゴ Pro W3" pitchFamily="48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ヒラギノ角ゴ Pro W3" pitchFamily="48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ヒラギノ角ゴ Pro W3" pitchFamily="4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4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4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4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48" charset="-128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endParaRPr lang="en-CA" alt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1640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00979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IMG00111-20110705-13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81600" y="-3886200"/>
            <a:ext cx="19507200" cy="146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25001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:\KL  Chip Seal  2015\Photos  2015\DSCN249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64512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:\KL  Chip Seal  2015\Photos  2015\DSCN259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73220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IMG00114-20110707-14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81600" y="-3886200"/>
            <a:ext cx="19507200" cy="146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38631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:\KL  Chip Seal  2015\Photos  2015\DSCN24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06663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:\KL  Chip Seal  2011\Photos Block #  3\DSCN10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55104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:\KL  Chip Seal  2016\Photos 2016\Photos 2016\DSCN34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22008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:\KL  Chip Seal  2015\Photos  2015\DSCN239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5250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:\KL  Chip Seal  2011\Photos Block #  3\DSCN11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8277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1"/>
            <a:ext cx="8116887" cy="685800"/>
          </a:xfrm>
        </p:spPr>
        <p:txBody>
          <a:bodyPr/>
          <a:lstStyle/>
          <a:p>
            <a:pPr algn="ctr"/>
            <a:r>
              <a:rPr lang="en-US" altLang="en-US" dirty="0" smtClean="0"/>
              <a:t>CATÉGORIES</a:t>
            </a:r>
            <a:endParaRPr lang="en-CA" altLang="en-US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077200" cy="2667000"/>
          </a:xfrm>
        </p:spPr>
        <p:txBody>
          <a:bodyPr/>
          <a:lstStyle/>
          <a:p>
            <a:pPr>
              <a:defRPr/>
            </a:pPr>
            <a:r>
              <a:rPr lang="en-US" altLang="en-US" sz="1800" dirty="0"/>
              <a:t>Reseal &amp; Leveling ( Couche Simple )</a:t>
            </a:r>
          </a:p>
          <a:p>
            <a:pPr>
              <a:defRPr/>
            </a:pPr>
            <a:r>
              <a:rPr lang="en-US" altLang="en-US" sz="1800" dirty="0"/>
              <a:t>Second Seal ( Couche Simple )</a:t>
            </a:r>
          </a:p>
          <a:p>
            <a:pPr>
              <a:defRPr/>
            </a:pPr>
            <a:r>
              <a:rPr lang="en-US" altLang="en-US" sz="1800" dirty="0"/>
              <a:t>Leveling ( </a:t>
            </a:r>
            <a:r>
              <a:rPr lang="en-US" altLang="en-US" sz="1800" dirty="0" err="1"/>
              <a:t>Nivellement</a:t>
            </a:r>
            <a:r>
              <a:rPr lang="en-US" altLang="en-US" sz="1800" dirty="0"/>
              <a:t> )</a:t>
            </a:r>
          </a:p>
          <a:p>
            <a:pPr>
              <a:defRPr/>
            </a:pPr>
            <a:r>
              <a:rPr lang="en-US" altLang="en-US" sz="1800" dirty="0"/>
              <a:t>Pulverize, Graveling &amp; Double Seal</a:t>
            </a:r>
          </a:p>
          <a:p>
            <a:pPr>
              <a:defRPr/>
            </a:pPr>
            <a:r>
              <a:rPr lang="en-US" altLang="en-US" sz="1800" dirty="0"/>
              <a:t>( </a:t>
            </a:r>
            <a:r>
              <a:rPr lang="en-US" altLang="en-US" sz="1800" dirty="0" err="1"/>
              <a:t>Pulvérisation</a:t>
            </a:r>
            <a:r>
              <a:rPr lang="en-US" altLang="en-US" sz="1800" dirty="0"/>
              <a:t>, </a:t>
            </a:r>
            <a:r>
              <a:rPr lang="en-US" altLang="en-US" sz="1800" dirty="0" err="1"/>
              <a:t>Gravillonnage</a:t>
            </a:r>
            <a:r>
              <a:rPr lang="en-US" altLang="en-US" sz="1800" dirty="0"/>
              <a:t> et </a:t>
            </a:r>
            <a:r>
              <a:rPr lang="en-US" altLang="en-US" sz="1800" dirty="0" err="1"/>
              <a:t>Bicouche</a:t>
            </a:r>
            <a:r>
              <a:rPr lang="en-US" altLang="en-US" sz="1800" dirty="0"/>
              <a:t>)</a:t>
            </a:r>
          </a:p>
          <a:p>
            <a:pPr>
              <a:defRPr/>
            </a:pPr>
            <a:r>
              <a:rPr lang="en-US" altLang="en-US" sz="1800" dirty="0"/>
              <a:t>Fog Seal ( </a:t>
            </a:r>
            <a:r>
              <a:rPr lang="en-US" altLang="en-US" sz="1800" dirty="0" err="1"/>
              <a:t>Enduit</a:t>
            </a:r>
            <a:r>
              <a:rPr lang="en-US" altLang="en-US" sz="1800" dirty="0"/>
              <a:t> </a:t>
            </a:r>
            <a:r>
              <a:rPr lang="en-US" altLang="en-US" sz="1800" dirty="0" err="1"/>
              <a:t>très</a:t>
            </a:r>
            <a:r>
              <a:rPr lang="en-US" altLang="en-US" sz="1800" dirty="0"/>
              <a:t> </a:t>
            </a:r>
            <a:r>
              <a:rPr lang="en-US" altLang="en-US" sz="1800" dirty="0" err="1"/>
              <a:t>léger</a:t>
            </a:r>
            <a:r>
              <a:rPr lang="en-US" altLang="en-US" sz="1800" dirty="0"/>
              <a:t> au </a:t>
            </a:r>
            <a:r>
              <a:rPr lang="en-US" altLang="en-US" sz="1800" dirty="0" err="1"/>
              <a:t>bitume</a:t>
            </a:r>
            <a:r>
              <a:rPr lang="en-US" altLang="en-US" sz="1800" dirty="0"/>
              <a:t>)</a:t>
            </a:r>
          </a:p>
          <a:p>
            <a:pPr>
              <a:defRPr/>
            </a:pPr>
            <a:r>
              <a:rPr lang="en-US" altLang="en-US" sz="1800" dirty="0"/>
              <a:t>Micro Seal ( </a:t>
            </a:r>
            <a:r>
              <a:rPr lang="en-US" altLang="en-US" sz="1800" dirty="0" err="1"/>
              <a:t>Microrevêtement</a:t>
            </a:r>
            <a:r>
              <a:rPr lang="en-US" altLang="en-US" sz="1800" dirty="0"/>
              <a:t> </a:t>
            </a:r>
            <a:r>
              <a:rPr lang="en-US" altLang="en-US" sz="1800" dirty="0" smtClean="0"/>
              <a:t>)</a:t>
            </a:r>
            <a:endParaRPr lang="en-CA" altLang="en-US" sz="1800" dirty="0" smtClean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Tweedie Brook 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58400" y="-7543800"/>
            <a:ext cx="29260800" cy="2194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50136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IMG00049-20100824-13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81600" y="-3886200"/>
            <a:ext cx="19507200" cy="146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9007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IMG00057-20100824-132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81600" y="-3886200"/>
            <a:ext cx="19507200" cy="146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72720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IMG00058-20100824-133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81600" y="-3886200"/>
            <a:ext cx="19507200" cy="146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33830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:\KL  Chip Seal  2015\Photos  2015\DSCN303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308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457200" y="457200"/>
            <a:ext cx="8229600" cy="792162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9pPr>
          </a:lstStyle>
          <a:p>
            <a:pPr algn="ctr">
              <a:defRPr/>
            </a:pPr>
            <a:r>
              <a:rPr lang="en-US" altLang="en-US" kern="0" dirty="0" smtClean="0"/>
              <a:t>Reseal ( Couche Simple )</a:t>
            </a:r>
            <a:endParaRPr lang="en-US" altLang="en-US" kern="0" dirty="0"/>
          </a:p>
        </p:txBody>
      </p:sp>
    </p:spTree>
    <p:extLst>
      <p:ext uri="{BB962C8B-B14F-4D97-AF65-F5344CB8AC3E}">
        <p14:creationId xmlns:p14="http://schemas.microsoft.com/office/powerpoint/2010/main" val="33502684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457200" y="457200"/>
            <a:ext cx="8229600" cy="792162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9pPr>
          </a:lstStyle>
          <a:p>
            <a:pPr algn="ctr">
              <a:defRPr/>
            </a:pPr>
            <a:r>
              <a:rPr lang="fr-FR" altLang="en-US" kern="0" dirty="0" smtClean="0"/>
              <a:t>Séquence des d’opérations</a:t>
            </a:r>
          </a:p>
        </p:txBody>
      </p:sp>
      <p:sp>
        <p:nvSpPr>
          <p:cNvPr id="3" name="Espace réservé du contenu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288925" indent="-2889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rgbClr val="464646"/>
                </a:solidFill>
                <a:latin typeface="+mn-lt"/>
                <a:ea typeface="+mn-ea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464646"/>
                </a:solidFill>
                <a:latin typeface="+mn-lt"/>
                <a:ea typeface="+mn-ea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464646"/>
                </a:solidFill>
                <a:latin typeface="+mn-lt"/>
                <a:ea typeface="+mn-ea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9pPr>
          </a:lstStyle>
          <a:p>
            <a:pPr>
              <a:defRPr/>
            </a:pPr>
            <a:r>
              <a:rPr lang="fr-FR" kern="0" smtClean="0"/>
              <a:t>Cure minimal de sept jours pour le nivellement</a:t>
            </a:r>
          </a:p>
          <a:p>
            <a:pPr>
              <a:defRPr/>
            </a:pPr>
            <a:r>
              <a:rPr lang="fr-FR" kern="0" smtClean="0"/>
              <a:t>S’assurer que le chantier est exempt de nid-de-poule</a:t>
            </a:r>
          </a:p>
          <a:p>
            <a:pPr>
              <a:defRPr/>
            </a:pPr>
            <a:r>
              <a:rPr lang="fr-FR" kern="0" smtClean="0"/>
              <a:t>Balayage de la surface</a:t>
            </a:r>
          </a:p>
          <a:p>
            <a:pPr>
              <a:defRPr/>
            </a:pPr>
            <a:r>
              <a:rPr lang="fr-FR" kern="0" smtClean="0"/>
              <a:t>Application de l’émulsion</a:t>
            </a:r>
          </a:p>
          <a:p>
            <a:pPr>
              <a:defRPr/>
            </a:pPr>
            <a:r>
              <a:rPr lang="fr-FR" kern="0" smtClean="0"/>
              <a:t>Application de granulats</a:t>
            </a:r>
          </a:p>
          <a:p>
            <a:pPr>
              <a:defRPr/>
            </a:pPr>
            <a:r>
              <a:rPr lang="fr-FR" kern="0" smtClean="0"/>
              <a:t>Utilisation des rouleaux compresseur</a:t>
            </a:r>
          </a:p>
          <a:p>
            <a:pPr>
              <a:defRPr/>
            </a:pPr>
            <a:endParaRPr lang="fr-FR" kern="0" smtClean="0"/>
          </a:p>
          <a:p>
            <a:pPr>
              <a:defRPr/>
            </a:pPr>
            <a:endParaRPr lang="fr-FR" kern="0" dirty="0" smtClean="0"/>
          </a:p>
        </p:txBody>
      </p:sp>
    </p:spTree>
    <p:extLst>
      <p:ext uri="{BB962C8B-B14F-4D97-AF65-F5344CB8AC3E}">
        <p14:creationId xmlns:p14="http://schemas.microsoft.com/office/powerpoint/2010/main" val="38792482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lainp\AppData\Local\Microsoft\Windows\Temporary Internet Files\Content.Outlook\UWPLO2L1\IMGP1238 route 265 retreatment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415053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lainp\AppData\Local\Microsoft\Windows\Temporary Internet Files\Content.Outlook\UWPLO2L1\IMGP1239 route 265 retreatment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863564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lainp\AppData\Local\Microsoft\Windows\Temporary Internet Files\Content.Outlook\UWPLO2L1\IMGP1240 route 265 retreatment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5909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457200" y="609545"/>
            <a:ext cx="8229600" cy="715962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9pPr>
          </a:lstStyle>
          <a:p>
            <a:pPr algn="ctr">
              <a:defRPr/>
            </a:pPr>
            <a:r>
              <a:rPr lang="en-US" altLang="en-US" kern="0" dirty="0" err="1" smtClean="0"/>
              <a:t>Répartition</a:t>
            </a:r>
            <a:r>
              <a:rPr lang="en-US" altLang="en-US" kern="0" dirty="0" smtClean="0"/>
              <a:t> par </a:t>
            </a:r>
            <a:r>
              <a:rPr lang="en-US" altLang="en-US" kern="0" dirty="0" err="1" smtClean="0"/>
              <a:t>catégorie</a:t>
            </a:r>
            <a:r>
              <a:rPr lang="en-US" altLang="en-US" kern="0" dirty="0" smtClean="0"/>
              <a:t> 2017 </a:t>
            </a:r>
            <a:endParaRPr lang="en-US" altLang="en-US" kern="0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288925" indent="-2889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rgbClr val="464646"/>
                </a:solidFill>
                <a:latin typeface="+mn-lt"/>
                <a:ea typeface="+mn-ea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464646"/>
                </a:solidFill>
                <a:latin typeface="+mn-lt"/>
                <a:ea typeface="+mn-ea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464646"/>
                </a:solidFill>
                <a:latin typeface="+mn-lt"/>
                <a:ea typeface="+mn-ea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9pPr>
          </a:lstStyle>
          <a:p>
            <a:pPr>
              <a:defRPr/>
            </a:pPr>
            <a:r>
              <a:rPr lang="en-US" altLang="en-US" kern="0" smtClean="0"/>
              <a:t>Reseal &amp; Leveling (Couche Simple et Nivellement): 431.7 km</a:t>
            </a:r>
          </a:p>
          <a:p>
            <a:pPr>
              <a:defRPr/>
            </a:pPr>
            <a:r>
              <a:rPr lang="en-US" altLang="en-US" kern="0" smtClean="0"/>
              <a:t>Second Seal (Couche Simple): 113.7 km</a:t>
            </a:r>
          </a:p>
          <a:p>
            <a:pPr>
              <a:defRPr/>
            </a:pPr>
            <a:r>
              <a:rPr lang="en-US" altLang="en-US" kern="0" smtClean="0"/>
              <a:t>Leveling (Nivellement): 92.4 km</a:t>
            </a:r>
          </a:p>
          <a:p>
            <a:pPr>
              <a:defRPr/>
            </a:pPr>
            <a:r>
              <a:rPr lang="en-US" altLang="en-US" kern="0" smtClean="0"/>
              <a:t>Pulverizing &amp; Double Seal (Pulvérisation, Gravillonnage et Bicouche): 137.6 km</a:t>
            </a:r>
          </a:p>
          <a:p>
            <a:pPr>
              <a:defRPr/>
            </a:pPr>
            <a:r>
              <a:rPr lang="en-US" altLang="en-US" kern="0" smtClean="0"/>
              <a:t>Micro ( Microrevêtement ) : 8 km</a:t>
            </a:r>
          </a:p>
          <a:p>
            <a:pPr>
              <a:defRPr/>
            </a:pPr>
            <a:r>
              <a:rPr lang="en-US" altLang="en-US" kern="0" smtClean="0"/>
              <a:t>Fog Seal (Enduit très léger bitume): 30 km</a:t>
            </a:r>
            <a:endParaRPr lang="en-US" altLang="en-US" kern="0" dirty="0"/>
          </a:p>
        </p:txBody>
      </p:sp>
    </p:spTree>
    <p:extLst>
      <p:ext uri="{BB962C8B-B14F-4D97-AF65-F5344CB8AC3E}">
        <p14:creationId xmlns:p14="http://schemas.microsoft.com/office/powerpoint/2010/main" val="337228298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lainp\AppData\Local\Microsoft\Windows\Temporary Internet Files\Content.Outlook\UWPLO2L1\IMGP1244 route 265 retreatment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425453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10104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05288" y="-3154363"/>
            <a:ext cx="17556163" cy="13166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951872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095194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405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ic (9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284638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ic (4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532894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IMG00022-20100630-09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30"/>
            <a:ext cx="9167812" cy="6851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879827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101002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097950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101004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88042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9pPr>
          </a:lstStyle>
          <a:p>
            <a:pPr algn="ctr">
              <a:defRPr/>
            </a:pPr>
            <a:r>
              <a:rPr lang="en-US" altLang="en-US" kern="0" dirty="0" err="1" smtClean="0"/>
              <a:t>Enduit</a:t>
            </a:r>
            <a:r>
              <a:rPr lang="en-US" altLang="en-US" kern="0" dirty="0" smtClean="0"/>
              <a:t> </a:t>
            </a:r>
            <a:r>
              <a:rPr lang="en-US" altLang="en-US" kern="0" dirty="0" err="1" smtClean="0"/>
              <a:t>très</a:t>
            </a:r>
            <a:r>
              <a:rPr lang="en-US" altLang="en-US" kern="0" dirty="0" smtClean="0"/>
              <a:t> </a:t>
            </a:r>
            <a:r>
              <a:rPr lang="en-US" altLang="en-US" kern="0" dirty="0" err="1" smtClean="0"/>
              <a:t>léger</a:t>
            </a:r>
            <a:r>
              <a:rPr lang="en-US" altLang="en-US" kern="0" dirty="0" smtClean="0"/>
              <a:t> au </a:t>
            </a:r>
            <a:r>
              <a:rPr lang="en-US" altLang="en-US" kern="0" dirty="0" err="1" smtClean="0"/>
              <a:t>bitume</a:t>
            </a:r>
            <a:r>
              <a:rPr lang="en-US" altLang="en-US" kern="0" dirty="0" smtClean="0"/>
              <a:t>/</a:t>
            </a:r>
            <a:r>
              <a:rPr lang="en-US" altLang="en-US" kern="0" dirty="0" err="1" smtClean="0"/>
              <a:t>Scellement</a:t>
            </a:r>
            <a:r>
              <a:rPr lang="en-US" altLang="en-US" kern="0" dirty="0" smtClean="0"/>
              <a:t> au sable</a:t>
            </a:r>
            <a:endParaRPr lang="en-US" altLang="en-US" kern="0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288925" indent="-2889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rgbClr val="464646"/>
                </a:solidFill>
                <a:latin typeface="+mn-lt"/>
                <a:ea typeface="+mn-ea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464646"/>
                </a:solidFill>
                <a:latin typeface="+mn-lt"/>
                <a:ea typeface="+mn-ea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464646"/>
                </a:solidFill>
                <a:latin typeface="+mn-lt"/>
                <a:ea typeface="+mn-ea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9pPr>
          </a:lstStyle>
          <a:p>
            <a:pPr>
              <a:defRPr/>
            </a:pPr>
            <a:r>
              <a:rPr lang="en-US" altLang="en-US" kern="0" smtClean="0"/>
              <a:t>Réalisation de quelques projets seulement avant 2008</a:t>
            </a:r>
          </a:p>
          <a:p>
            <a:pPr>
              <a:defRPr/>
            </a:pPr>
            <a:r>
              <a:rPr lang="en-US" altLang="en-US" kern="0" smtClean="0"/>
              <a:t>Fonds accordés dans le cadre du budget du programme en 2008</a:t>
            </a:r>
          </a:p>
          <a:p>
            <a:pPr>
              <a:defRPr/>
            </a:pPr>
            <a:r>
              <a:rPr lang="en-US" altLang="en-US" kern="0" smtClean="0"/>
              <a:t>Posé sur plus de 300 km jusqu’à présent</a:t>
            </a:r>
          </a:p>
          <a:p>
            <a:pPr>
              <a:defRPr/>
            </a:pPr>
            <a:r>
              <a:rPr lang="en-US" altLang="en-US" kern="0" smtClean="0"/>
              <a:t>Utilisations possibles (quelle sonts les candidats)</a:t>
            </a:r>
            <a:endParaRPr lang="en-US" altLang="en-US" kern="0" dirty="0"/>
          </a:p>
        </p:txBody>
      </p:sp>
    </p:spTree>
    <p:extLst>
      <p:ext uri="{BB962C8B-B14F-4D97-AF65-F5344CB8AC3E}">
        <p14:creationId xmlns:p14="http://schemas.microsoft.com/office/powerpoint/2010/main" val="4122256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457200"/>
            <a:ext cx="8229600" cy="715962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9pPr>
          </a:lstStyle>
          <a:p>
            <a:pPr algn="ctr">
              <a:defRPr/>
            </a:pPr>
            <a:r>
              <a:rPr lang="en-US" kern="0" dirty="0" err="1" smtClean="0"/>
              <a:t>Répartition</a:t>
            </a:r>
            <a:r>
              <a:rPr lang="en-US" kern="0" dirty="0" smtClean="0"/>
              <a:t> des </a:t>
            </a:r>
            <a:r>
              <a:rPr lang="en-US" kern="0" dirty="0" err="1" smtClean="0"/>
              <a:t>travaux</a:t>
            </a:r>
            <a:r>
              <a:rPr lang="en-US" kern="0" dirty="0" smtClean="0"/>
              <a:t>:</a:t>
            </a:r>
            <a:endParaRPr lang="en-US" kern="0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288925" indent="-2889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rgbClr val="464646"/>
                </a:solidFill>
                <a:latin typeface="+mn-lt"/>
                <a:ea typeface="+mn-ea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464646"/>
                </a:solidFill>
                <a:latin typeface="+mn-lt"/>
                <a:ea typeface="+mn-ea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464646"/>
                </a:solidFill>
                <a:latin typeface="+mn-lt"/>
                <a:ea typeface="+mn-ea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9pPr>
          </a:lstStyle>
          <a:p>
            <a:pPr>
              <a:defRPr/>
            </a:pPr>
            <a:r>
              <a:rPr lang="en-US" kern="0" smtClean="0"/>
              <a:t>District 1: M.T.I.</a:t>
            </a:r>
          </a:p>
          <a:p>
            <a:pPr>
              <a:defRPr/>
            </a:pPr>
            <a:r>
              <a:rPr lang="en-US" kern="0" smtClean="0"/>
              <a:t>District 2: M.T.I.</a:t>
            </a:r>
          </a:p>
          <a:p>
            <a:pPr>
              <a:defRPr/>
            </a:pPr>
            <a:r>
              <a:rPr lang="en-US" kern="0" smtClean="0"/>
              <a:t>District 3: M.T.I. et Entrepreneur</a:t>
            </a:r>
          </a:p>
          <a:p>
            <a:pPr>
              <a:defRPr/>
            </a:pPr>
            <a:r>
              <a:rPr lang="en-US" kern="0" smtClean="0"/>
              <a:t>District 4: Entrepreneur</a:t>
            </a:r>
          </a:p>
          <a:p>
            <a:pPr>
              <a:defRPr/>
            </a:pPr>
            <a:r>
              <a:rPr lang="en-US" kern="0" smtClean="0"/>
              <a:t>District 5: Entrepreneur</a:t>
            </a:r>
          </a:p>
          <a:p>
            <a:pPr>
              <a:defRPr/>
            </a:pPr>
            <a:r>
              <a:rPr lang="en-US" kern="0" smtClean="0"/>
              <a:t>District 6: M.T.I.</a:t>
            </a: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61823329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457200" y="381000"/>
            <a:ext cx="8229600" cy="715962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9pPr>
          </a:lstStyle>
          <a:p>
            <a:pPr algn="ctr">
              <a:defRPr/>
            </a:pPr>
            <a:r>
              <a:rPr lang="fr-FR" kern="0" dirty="0" smtClean="0"/>
              <a:t>Enduit très léger au bitume</a:t>
            </a:r>
            <a:endParaRPr lang="fr-FR" kern="0" dirty="0"/>
          </a:p>
        </p:txBody>
      </p:sp>
      <p:sp>
        <p:nvSpPr>
          <p:cNvPr id="3" name="Espace réservé du contenu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288925" indent="-2889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rgbClr val="464646"/>
                </a:solidFill>
                <a:latin typeface="+mn-lt"/>
                <a:ea typeface="+mn-ea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464646"/>
                </a:solidFill>
                <a:latin typeface="+mn-lt"/>
                <a:ea typeface="+mn-ea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464646"/>
                </a:solidFill>
                <a:latin typeface="+mn-lt"/>
                <a:ea typeface="+mn-ea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9pPr>
          </a:lstStyle>
          <a:p>
            <a:pPr>
              <a:defRPr/>
            </a:pPr>
            <a:r>
              <a:rPr lang="fr-FR" kern="0" smtClean="0"/>
              <a:t>Séquence des opérations:</a:t>
            </a:r>
          </a:p>
          <a:p>
            <a:pPr lvl="1">
              <a:defRPr/>
            </a:pPr>
            <a:r>
              <a:rPr lang="fr-FR" kern="0" smtClean="0"/>
              <a:t>Sélection du projet</a:t>
            </a:r>
          </a:p>
          <a:p>
            <a:pPr lvl="1">
              <a:defRPr/>
            </a:pPr>
            <a:r>
              <a:rPr lang="fr-FR" kern="0" smtClean="0"/>
              <a:t>Réparations nécessaires s’il y a lieu</a:t>
            </a:r>
          </a:p>
          <a:p>
            <a:pPr lvl="1">
              <a:defRPr/>
            </a:pPr>
            <a:r>
              <a:rPr lang="fr-FR" kern="0" smtClean="0"/>
              <a:t>Balayage de la surface</a:t>
            </a:r>
          </a:p>
          <a:p>
            <a:pPr lvl="1">
              <a:defRPr/>
            </a:pPr>
            <a:r>
              <a:rPr lang="fr-FR" kern="0" smtClean="0"/>
              <a:t>Application de l’émulsion</a:t>
            </a:r>
          </a:p>
          <a:p>
            <a:pPr lvl="1">
              <a:defRPr/>
            </a:pPr>
            <a:r>
              <a:rPr lang="fr-FR" kern="0" smtClean="0"/>
              <a:t>Cure pouvant varier de 30 minutes à quelques heures selon les conditions météorologiques</a:t>
            </a:r>
            <a:endParaRPr lang="fr-FR" kern="0" dirty="0"/>
          </a:p>
        </p:txBody>
      </p:sp>
    </p:spTree>
    <p:extLst>
      <p:ext uri="{BB962C8B-B14F-4D97-AF65-F5344CB8AC3E}">
        <p14:creationId xmlns:p14="http://schemas.microsoft.com/office/powerpoint/2010/main" val="130345268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lainp\AppData\Local\Microsoft\Windows\Temporary Internet Files\Content.Outlook\UWPLO2L1\IMGP0647brooming first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896108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ic (14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045775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alainp\AppData\Local\Microsoft\Windows\Temporary Internet Files\Content.Outlook\UWPLO2L1\IMGP0643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298085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Pic (2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843176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DSCF104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741032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ic (3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411794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ic (4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19414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U:\2011 pictures\fog seal rte 108\IMG00149-20110817-12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04800"/>
            <a:ext cx="9144000" cy="716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404357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lainp\AppData\Local\Microsoft\Windows\Temporary Internet Files\Content.Outlook\UWPLO2L1\IMGP1148 fog cormier (2)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09849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533400"/>
            <a:ext cx="8229600" cy="868362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9pPr>
          </a:lstStyle>
          <a:p>
            <a:pPr algn="ctr">
              <a:defRPr/>
            </a:pPr>
            <a:r>
              <a:rPr lang="en-US" kern="0" dirty="0" smtClean="0"/>
              <a:t>Entrepreneurs</a:t>
            </a:r>
            <a:endParaRPr lang="en-US" kern="0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1"/>
            <a:ext cx="8229600" cy="2514600"/>
          </a:xfrm>
          <a:prstGeom prst="rect">
            <a:avLst/>
          </a:prstGeom>
        </p:spPr>
        <p:txBody>
          <a:bodyPr/>
          <a:lstStyle>
            <a:lvl1pPr marL="288925" indent="-2889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rgbClr val="464646"/>
                </a:solidFill>
                <a:latin typeface="+mn-lt"/>
                <a:ea typeface="+mn-ea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464646"/>
                </a:solidFill>
                <a:latin typeface="+mn-lt"/>
                <a:ea typeface="+mn-ea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464646"/>
                </a:solidFill>
                <a:latin typeface="+mn-lt"/>
                <a:ea typeface="+mn-ea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9pPr>
          </a:lstStyle>
          <a:p>
            <a:pPr>
              <a:defRPr/>
            </a:pPr>
            <a:r>
              <a:rPr lang="en-US" kern="0" smtClean="0"/>
              <a:t>Dexter</a:t>
            </a:r>
          </a:p>
          <a:p>
            <a:pPr>
              <a:defRPr/>
            </a:pPr>
            <a:r>
              <a:rPr lang="en-US" kern="0" smtClean="0"/>
              <a:t>Industrial Cold Milling (i.C.M.)</a:t>
            </a:r>
          </a:p>
          <a:p>
            <a:pPr>
              <a:defRPr/>
            </a:pPr>
            <a:r>
              <a:rPr lang="en-US" kern="0" smtClean="0"/>
              <a:t>Moncton Construction</a:t>
            </a:r>
          </a:p>
          <a:p>
            <a:pPr>
              <a:defRPr/>
            </a:pPr>
            <a:r>
              <a:rPr lang="en-US" kern="0" smtClean="0"/>
              <a:t>Northern</a:t>
            </a: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14615730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DSCF095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009046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DSCF098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354158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DSCF10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335618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DSCF104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266953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DSCF1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887743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DSCF114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030846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DSCF114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649680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457200" y="381000"/>
            <a:ext cx="8229600" cy="792162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9pPr>
          </a:lstStyle>
          <a:p>
            <a:pPr algn="ctr">
              <a:defRPr/>
            </a:pPr>
            <a:r>
              <a:rPr lang="en-US" altLang="en-US" kern="0" dirty="0" err="1" smtClean="0"/>
              <a:t>Pulvérisation</a:t>
            </a:r>
            <a:endParaRPr lang="en-US" altLang="en-US" kern="0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288925" indent="-2889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rgbClr val="464646"/>
                </a:solidFill>
                <a:latin typeface="+mn-lt"/>
                <a:ea typeface="+mn-ea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464646"/>
                </a:solidFill>
                <a:latin typeface="+mn-lt"/>
                <a:ea typeface="+mn-ea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464646"/>
                </a:solidFill>
                <a:latin typeface="+mn-lt"/>
                <a:ea typeface="+mn-ea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9pPr>
          </a:lstStyle>
          <a:p>
            <a:pPr>
              <a:defRPr/>
            </a:pPr>
            <a:r>
              <a:rPr lang="en-US" altLang="en-US" kern="0" smtClean="0"/>
              <a:t>Travaux exécutés par le M.T.I. ou des entrepreneurs</a:t>
            </a:r>
          </a:p>
          <a:p>
            <a:pPr>
              <a:defRPr/>
            </a:pPr>
            <a:endParaRPr lang="en-US" altLang="en-US" kern="0" dirty="0" smtClean="0"/>
          </a:p>
        </p:txBody>
      </p:sp>
    </p:spTree>
    <p:extLst>
      <p:ext uri="{BB962C8B-B14F-4D97-AF65-F5344CB8AC3E}">
        <p14:creationId xmlns:p14="http://schemas.microsoft.com/office/powerpoint/2010/main" val="239803100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457200" y="533400"/>
            <a:ext cx="8229600" cy="715962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9pPr>
          </a:lstStyle>
          <a:p>
            <a:pPr algn="ctr">
              <a:defRPr/>
            </a:pPr>
            <a:r>
              <a:rPr lang="fr-FR" kern="0" dirty="0" smtClean="0"/>
              <a:t>Pulvérisation</a:t>
            </a:r>
            <a:endParaRPr lang="fr-FR" kern="0" dirty="0"/>
          </a:p>
        </p:txBody>
      </p:sp>
      <p:sp>
        <p:nvSpPr>
          <p:cNvPr id="3" name="Espace réservé du contenu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288925" indent="-2889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rgbClr val="464646"/>
                </a:solidFill>
                <a:latin typeface="+mn-lt"/>
                <a:ea typeface="+mn-ea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464646"/>
                </a:solidFill>
                <a:latin typeface="+mn-lt"/>
                <a:ea typeface="+mn-ea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464646"/>
                </a:solidFill>
                <a:latin typeface="+mn-lt"/>
                <a:ea typeface="+mn-ea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9pPr>
          </a:lstStyle>
          <a:p>
            <a:pPr>
              <a:defRPr/>
            </a:pPr>
            <a:r>
              <a:rPr lang="fr-FR" kern="0" smtClean="0"/>
              <a:t>Séquence des opérations</a:t>
            </a:r>
          </a:p>
          <a:p>
            <a:pPr lvl="1">
              <a:defRPr/>
            </a:pPr>
            <a:r>
              <a:rPr lang="fr-FR" kern="0" smtClean="0"/>
              <a:t>Pulvérisation de la route</a:t>
            </a:r>
          </a:p>
          <a:p>
            <a:pPr lvl="1">
              <a:defRPr/>
            </a:pPr>
            <a:r>
              <a:rPr lang="fr-FR" kern="0" smtClean="0"/>
              <a:t>Profilage et compactage</a:t>
            </a:r>
          </a:p>
          <a:p>
            <a:pPr lvl="1">
              <a:defRPr/>
            </a:pPr>
            <a:r>
              <a:rPr lang="fr-FR" kern="0" smtClean="0"/>
              <a:t>Ajout de granulats (31.5 mm)</a:t>
            </a:r>
          </a:p>
          <a:p>
            <a:pPr lvl="1">
              <a:defRPr/>
            </a:pPr>
            <a:r>
              <a:rPr lang="fr-FR" kern="0" smtClean="0"/>
              <a:t> Profilage de la route à l’aide d’une niveleuse pour obtenir le bombement acceptable</a:t>
            </a:r>
          </a:p>
          <a:p>
            <a:pPr lvl="1">
              <a:defRPr/>
            </a:pPr>
            <a:r>
              <a:rPr lang="fr-FR" kern="0" smtClean="0"/>
              <a:t>Application du traitement de surface bicouche</a:t>
            </a:r>
          </a:p>
          <a:p>
            <a:pPr lvl="1">
              <a:defRPr/>
            </a:pPr>
            <a:r>
              <a:rPr lang="fr-FR" kern="0" smtClean="0"/>
              <a:t>Application de la couche finale l’année suivante (second seal)</a:t>
            </a:r>
            <a:endParaRPr lang="fr-FR" kern="0" dirty="0"/>
          </a:p>
        </p:txBody>
      </p:sp>
    </p:spTree>
    <p:extLst>
      <p:ext uri="{BB962C8B-B14F-4D97-AF65-F5344CB8AC3E}">
        <p14:creationId xmlns:p14="http://schemas.microsoft.com/office/powerpoint/2010/main" val="184012502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354" y="-2178"/>
            <a:ext cx="9139646" cy="6860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811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381000"/>
            <a:ext cx="8229600" cy="792162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9pPr>
          </a:lstStyle>
          <a:p>
            <a:pPr algn="ctr">
              <a:defRPr/>
            </a:pPr>
            <a:r>
              <a:rPr lang="en-US" altLang="en-US" kern="0" dirty="0" err="1" smtClean="0"/>
              <a:t>Contrats</a:t>
            </a:r>
            <a:endParaRPr lang="en-US" altLang="en-US" kern="0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288925" indent="-2889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rgbClr val="464646"/>
                </a:solidFill>
                <a:latin typeface="+mn-lt"/>
                <a:ea typeface="+mn-ea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464646"/>
                </a:solidFill>
                <a:latin typeface="+mn-lt"/>
                <a:ea typeface="+mn-ea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464646"/>
                </a:solidFill>
                <a:latin typeface="+mn-lt"/>
                <a:ea typeface="+mn-ea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9pPr>
          </a:lstStyle>
          <a:p>
            <a:pPr>
              <a:defRPr/>
            </a:pPr>
            <a:r>
              <a:rPr lang="en-US" altLang="en-US" kern="0" smtClean="0"/>
              <a:t>Dst 1 : 2-3  contrats de nivellement.</a:t>
            </a:r>
          </a:p>
          <a:p>
            <a:pPr>
              <a:defRPr/>
            </a:pPr>
            <a:r>
              <a:rPr lang="en-US" altLang="en-US" kern="0" smtClean="0"/>
              <a:t>Dst 3: 1 contrat de nivellement &amp; 1 contrat pour pulvérisation, gravillonnage et pose de bicouche.</a:t>
            </a:r>
          </a:p>
          <a:p>
            <a:pPr>
              <a:defRPr/>
            </a:pPr>
            <a:r>
              <a:rPr lang="en-US" altLang="en-US" kern="0" smtClean="0"/>
              <a:t>Dst 4: Un seul contrat pour toute les poses </a:t>
            </a:r>
          </a:p>
          <a:p>
            <a:pPr>
              <a:defRPr/>
            </a:pPr>
            <a:r>
              <a:rPr lang="en-US" altLang="en-US" kern="0" smtClean="0"/>
              <a:t>Dst 5: 2 contrats pour toute les pose et 1  contrat pour nivellement.</a:t>
            </a:r>
          </a:p>
          <a:p>
            <a:pPr>
              <a:defRPr/>
            </a:pPr>
            <a:r>
              <a:rPr lang="en-US" altLang="en-US" kern="0" smtClean="0"/>
              <a:t>Dst # 6: 2 contrats de nivellement.</a:t>
            </a:r>
            <a:endParaRPr lang="en-US" altLang="en-US" kern="0" dirty="0"/>
          </a:p>
        </p:txBody>
      </p:sp>
    </p:spTree>
    <p:extLst>
      <p:ext uri="{BB962C8B-B14F-4D97-AF65-F5344CB8AC3E}">
        <p14:creationId xmlns:p14="http://schemas.microsoft.com/office/powerpoint/2010/main" val="133176051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IMG00009-20100624-15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706675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43115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39800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48303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495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:\KL  Chip Seal  2015\Photos  2015\DSCN28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054062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:\KL  Chip Seal  2015\Photos  2015\DSCN28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650364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543" y="0"/>
            <a:ext cx="91671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59675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lainp\AppData\Local\Microsoft\Windows\Temporary Internet Files\Content.Outlook\UWPLO2L1\Kincardine  2 graders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558427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lainp\AppData\Local\Microsoft\Windows\Temporary Internet Files\Content.Outlook\UWPLO2L1\IMGP1542ord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947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464288" y="457200"/>
            <a:ext cx="8229600" cy="868362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9pPr>
          </a:lstStyle>
          <a:p>
            <a:pPr algn="ctr">
              <a:defRPr/>
            </a:pPr>
            <a:r>
              <a:rPr lang="fr-FR" altLang="en-US" kern="0" dirty="0" smtClean="0"/>
              <a:t>Equipes du M.T.I. </a:t>
            </a:r>
          </a:p>
        </p:txBody>
      </p:sp>
      <p:sp>
        <p:nvSpPr>
          <p:cNvPr id="3" name="Espace réservé du contenu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288925" indent="-2889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rgbClr val="464646"/>
                </a:solidFill>
                <a:latin typeface="+mn-lt"/>
                <a:ea typeface="+mn-ea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464646"/>
                </a:solidFill>
                <a:latin typeface="+mn-lt"/>
                <a:ea typeface="+mn-ea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464646"/>
                </a:solidFill>
                <a:latin typeface="+mn-lt"/>
                <a:ea typeface="+mn-ea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9pPr>
          </a:lstStyle>
          <a:p>
            <a:pPr>
              <a:defRPr/>
            </a:pPr>
            <a:r>
              <a:rPr lang="fr-FR" altLang="en-US" kern="0" smtClean="0"/>
              <a:t>Les équipes sont composées de :</a:t>
            </a:r>
          </a:p>
          <a:p>
            <a:pPr>
              <a:defRPr/>
            </a:pPr>
            <a:r>
              <a:rPr lang="fr-FR" altLang="en-US" kern="0" smtClean="0"/>
              <a:t>Un gravillonneur</a:t>
            </a:r>
          </a:p>
          <a:p>
            <a:pPr>
              <a:defRPr/>
            </a:pPr>
            <a:r>
              <a:rPr lang="fr-FR" altLang="en-US" kern="0" smtClean="0"/>
              <a:t>Deux distributeurs d’émulsion bitumineuse</a:t>
            </a:r>
          </a:p>
          <a:p>
            <a:pPr>
              <a:defRPr/>
            </a:pPr>
            <a:r>
              <a:rPr lang="fr-FR" altLang="en-US" kern="0" smtClean="0"/>
              <a:t>Deux rouleaux compresseurs</a:t>
            </a:r>
          </a:p>
          <a:p>
            <a:pPr>
              <a:defRPr/>
            </a:pPr>
            <a:r>
              <a:rPr lang="fr-FR" altLang="en-US" kern="0" smtClean="0"/>
              <a:t>De sept a à neuf camions</a:t>
            </a:r>
          </a:p>
          <a:p>
            <a:pPr>
              <a:defRPr/>
            </a:pPr>
            <a:r>
              <a:rPr lang="fr-FR" altLang="en-US" kern="0" smtClean="0"/>
              <a:t>Une balayeuse mécanique</a:t>
            </a:r>
          </a:p>
          <a:p>
            <a:pPr>
              <a:defRPr/>
            </a:pPr>
            <a:r>
              <a:rPr lang="fr-FR" altLang="en-US" kern="0" smtClean="0"/>
              <a:t>Un camion de signalisation</a:t>
            </a:r>
          </a:p>
          <a:p>
            <a:pPr>
              <a:defRPr/>
            </a:pPr>
            <a:r>
              <a:rPr lang="fr-FR" altLang="en-US" kern="0" smtClean="0"/>
              <a:t>Remorques et véhicules de service</a:t>
            </a:r>
          </a:p>
          <a:p>
            <a:pPr marL="0" indent="0">
              <a:buFontTx/>
              <a:buNone/>
              <a:defRPr/>
            </a:pPr>
            <a:endParaRPr lang="fr-FR" altLang="en-US" kern="0" smtClean="0"/>
          </a:p>
          <a:p>
            <a:pPr lvl="1">
              <a:defRPr/>
            </a:pPr>
            <a:endParaRPr lang="fr-FR" altLang="en-US" kern="0" dirty="0" smtClean="0"/>
          </a:p>
        </p:txBody>
      </p:sp>
    </p:spTree>
    <p:extLst>
      <p:ext uri="{BB962C8B-B14F-4D97-AF65-F5344CB8AC3E}">
        <p14:creationId xmlns:p14="http://schemas.microsoft.com/office/powerpoint/2010/main" val="364148321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52818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101016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77"/>
            <a:ext cx="9144000" cy="6843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036169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101017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44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56809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381000"/>
            <a:ext cx="8229600" cy="792162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9pPr>
          </a:lstStyle>
          <a:p>
            <a:pPr algn="ctr">
              <a:defRPr/>
            </a:pPr>
            <a:r>
              <a:rPr lang="en-US" kern="0" dirty="0" smtClean="0"/>
              <a:t>Construction</a:t>
            </a:r>
            <a:endParaRPr lang="en-US" kern="0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288925" indent="-2889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rgbClr val="464646"/>
                </a:solidFill>
                <a:latin typeface="+mn-lt"/>
                <a:ea typeface="+mn-ea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464646"/>
                </a:solidFill>
                <a:latin typeface="+mn-lt"/>
                <a:ea typeface="+mn-ea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464646"/>
                </a:solidFill>
                <a:latin typeface="+mn-lt"/>
                <a:ea typeface="+mn-ea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9pPr>
          </a:lstStyle>
          <a:p>
            <a:pPr>
              <a:defRPr/>
            </a:pPr>
            <a:r>
              <a:rPr lang="en-US" kern="0" smtClean="0"/>
              <a:t>Mont Carleton 2017</a:t>
            </a: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149038489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lainp\AppData\Local\Microsoft\Windows\Temporary Internet Files\Content.Outlook\UWPLO2L1\IMGP1548mountCarlet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885125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lainp\AppData\Local\Microsoft\Windows\Temporary Internet Files\Content.Outlook\UWPLO2L1\IMGP1549mountCarlet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775222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lainp\AppData\Local\Microsoft\Windows\Temporary Internet Files\Content.Outlook\UWPLO2L1\IMGP1550mountCarlet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202988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lainp\AppData\Local\Microsoft\Windows\Temporary Internet Files\Content.Outlook\UWPLO2L1\IMGP1551mountCarlet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46232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lainp\AppData\Local\Microsoft\Windows\Temporary Internet Files\Content.Outlook\UWPLO2L1\IMGP1544mountCarlet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849477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lainp\AppData\Local\Microsoft\Windows\Temporary Internet Files\Content.Outlook\UWPLO2L1\IMGP1545mountCarlet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25179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457200" y="560388"/>
            <a:ext cx="8229600" cy="571500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9pPr>
          </a:lstStyle>
          <a:p>
            <a:pPr algn="ctr">
              <a:defRPr/>
            </a:pPr>
            <a:r>
              <a:rPr lang="fr-FR" altLang="en-US" kern="0" dirty="0" smtClean="0"/>
              <a:t>Produits</a:t>
            </a:r>
          </a:p>
        </p:txBody>
      </p:sp>
      <p:sp>
        <p:nvSpPr>
          <p:cNvPr id="3" name="Espace réservé du contenu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288925" indent="-2889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rgbClr val="464646"/>
                </a:solidFill>
                <a:latin typeface="+mn-lt"/>
                <a:ea typeface="+mn-ea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464646"/>
                </a:solidFill>
                <a:latin typeface="+mn-lt"/>
                <a:ea typeface="+mn-ea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464646"/>
                </a:solidFill>
                <a:latin typeface="+mn-lt"/>
                <a:ea typeface="+mn-ea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9pPr>
          </a:lstStyle>
          <a:p>
            <a:pPr>
              <a:defRPr/>
            </a:pPr>
            <a:r>
              <a:rPr lang="fr-FR" altLang="en-US" kern="0" smtClean="0"/>
              <a:t>Les produits utilisés:</a:t>
            </a:r>
          </a:p>
          <a:p>
            <a:pPr lvl="1">
              <a:defRPr/>
            </a:pPr>
            <a:r>
              <a:rPr lang="fr-FR" altLang="en-US" kern="0" smtClean="0"/>
              <a:t>Émulsions: HF150AS, HFMS2AS, HP200AS</a:t>
            </a:r>
          </a:p>
          <a:p>
            <a:pPr lvl="1">
              <a:defRPr/>
            </a:pPr>
            <a:r>
              <a:rPr lang="fr-FR" altLang="en-US" kern="0" smtClean="0"/>
              <a:t>Granulats: 9.5 mm, 12.5 mm, 16 mm &amp; 19 mm</a:t>
            </a:r>
          </a:p>
          <a:p>
            <a:pPr lvl="1">
              <a:defRPr/>
            </a:pPr>
            <a:endParaRPr lang="fr-FR" altLang="en-US" kern="0" dirty="0" smtClean="0"/>
          </a:p>
        </p:txBody>
      </p:sp>
    </p:spTree>
    <p:extLst>
      <p:ext uri="{BB962C8B-B14F-4D97-AF65-F5344CB8AC3E}">
        <p14:creationId xmlns:p14="http://schemas.microsoft.com/office/powerpoint/2010/main" val="959157644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lainp\AppData\Local\Microsoft\Windows\Temporary Internet Files\Content.Outlook\UWPLO2L1\IMGP1547mountCarlet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1574924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457200"/>
            <a:ext cx="8229600" cy="792162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9pPr>
          </a:lstStyle>
          <a:p>
            <a:pPr algn="ctr">
              <a:defRPr/>
            </a:pPr>
            <a:r>
              <a:rPr lang="fr-CA" kern="0" dirty="0" err="1" smtClean="0"/>
              <a:t>Microvêtement</a:t>
            </a:r>
            <a:endParaRPr lang="en-US" kern="0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288925" indent="-2889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rgbClr val="464646"/>
                </a:solidFill>
                <a:latin typeface="+mn-lt"/>
                <a:ea typeface="+mn-ea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464646"/>
                </a:solidFill>
                <a:latin typeface="+mn-lt"/>
                <a:ea typeface="+mn-ea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464646"/>
                </a:solidFill>
                <a:latin typeface="+mn-lt"/>
                <a:ea typeface="+mn-ea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9pPr>
          </a:lstStyle>
          <a:p>
            <a:pPr>
              <a:defRPr/>
            </a:pPr>
            <a:r>
              <a:rPr lang="en-US" kern="0" smtClean="0"/>
              <a:t>8 km 2017 (cape seal)</a:t>
            </a: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1256992958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457200" y="457200"/>
            <a:ext cx="8229600" cy="792162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49F"/>
                </a:solidFill>
                <a:latin typeface="Arial" charset="0"/>
                <a:ea typeface="ヒラギノ角ゴ Pro W3" pitchFamily="48" charset="-128"/>
              </a:defRPr>
            </a:lvl9pPr>
          </a:lstStyle>
          <a:p>
            <a:pPr algn="ctr">
              <a:defRPr/>
            </a:pPr>
            <a:r>
              <a:rPr lang="fr-FR" kern="0" dirty="0" err="1" smtClean="0"/>
              <a:t>Microvêtement</a:t>
            </a:r>
            <a:endParaRPr lang="fr-FR" kern="0" dirty="0"/>
          </a:p>
        </p:txBody>
      </p:sp>
      <p:sp>
        <p:nvSpPr>
          <p:cNvPr id="3" name="Espace réservé du contenu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288925" indent="-2889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464646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rgbClr val="464646"/>
                </a:solidFill>
                <a:latin typeface="+mn-lt"/>
                <a:ea typeface="+mn-ea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464646"/>
                </a:solidFill>
                <a:latin typeface="+mn-lt"/>
                <a:ea typeface="+mn-ea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464646"/>
                </a:solidFill>
                <a:latin typeface="+mn-lt"/>
                <a:ea typeface="+mn-ea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64646"/>
                </a:solidFill>
                <a:latin typeface="+mn-lt"/>
                <a:ea typeface="+mn-ea"/>
              </a:defRPr>
            </a:lvl9pPr>
          </a:lstStyle>
          <a:p>
            <a:pPr>
              <a:defRPr/>
            </a:pPr>
            <a:r>
              <a:rPr lang="fr-FR" kern="0" smtClean="0"/>
              <a:t>Séquence des opérations:</a:t>
            </a:r>
          </a:p>
          <a:p>
            <a:pPr lvl="1">
              <a:defRPr/>
            </a:pPr>
            <a:r>
              <a:rPr lang="fr-FR" kern="0" smtClean="0"/>
              <a:t>Choix du projet selon la demande </a:t>
            </a:r>
          </a:p>
          <a:p>
            <a:pPr lvl="1">
              <a:defRPr/>
            </a:pPr>
            <a:r>
              <a:rPr lang="fr-FR" kern="0" smtClean="0"/>
              <a:t>Réparation du revêtement routier si nécessaire (ornières, nid-de-poule, etc,)</a:t>
            </a:r>
          </a:p>
          <a:p>
            <a:pPr lvl="1">
              <a:defRPr/>
            </a:pPr>
            <a:r>
              <a:rPr lang="fr-FR" kern="0" smtClean="0"/>
              <a:t>Balayage</a:t>
            </a:r>
          </a:p>
          <a:p>
            <a:pPr lvl="1">
              <a:defRPr/>
            </a:pPr>
            <a:r>
              <a:rPr lang="fr-FR" kern="0" smtClean="0"/>
              <a:t>Application du microrevêtement</a:t>
            </a:r>
            <a:endParaRPr lang="fr-FR" kern="0" dirty="0"/>
          </a:p>
        </p:txBody>
      </p:sp>
    </p:spTree>
    <p:extLst>
      <p:ext uri="{BB962C8B-B14F-4D97-AF65-F5344CB8AC3E}">
        <p14:creationId xmlns:p14="http://schemas.microsoft.com/office/powerpoint/2010/main" val="466082080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310847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2" y="0"/>
            <a:ext cx="91333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874869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405821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63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393769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054252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626009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U:\2011 pictures\rte 420 micr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3600877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_Template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48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Powerpoint_Template</Template>
  <TotalTime>74</TotalTime>
  <Words>546</Words>
  <Application>Microsoft Office PowerPoint</Application>
  <PresentationFormat>On-screen Show (4:3)</PresentationFormat>
  <Paragraphs>101</Paragraphs>
  <Slides>101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101</vt:i4>
      </vt:variant>
    </vt:vector>
  </HeadingPairs>
  <TitlesOfParts>
    <vt:vector size="102" baseType="lpstr">
      <vt:lpstr>Powerpoint_Template</vt:lpstr>
      <vt:lpstr> TRAITEMENT DE SURFACE  </vt:lpstr>
      <vt:lpstr> TRAITEMENT DE SURFACE 2017: $30,000,000 </vt:lpstr>
      <vt:lpstr>CATÉGORIES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GNB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/ Titre</dc:title>
  <dc:creator>McMillan, Jennie (DTI/MTI)</dc:creator>
  <cp:lastModifiedBy>Paradis, Alain   (DTI/MTI)</cp:lastModifiedBy>
  <cp:revision>11</cp:revision>
  <dcterms:created xsi:type="dcterms:W3CDTF">2017-11-24T14:50:43Z</dcterms:created>
  <dcterms:modified xsi:type="dcterms:W3CDTF">2017-11-27T17:35:17Z</dcterms:modified>
</cp:coreProperties>
</file>