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1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2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25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docProps/core.xml" ContentType="application/vnd.openxmlformats-package.core-properties+xml"/>
  <Override PartName="/ppt/tags/tag145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4"/>
  </p:notesMasterIdLst>
  <p:handoutMasterIdLst>
    <p:handoutMasterId r:id="rId25"/>
  </p:handoutMasterIdLst>
  <p:sldIdLst>
    <p:sldId id="336" r:id="rId2"/>
    <p:sldId id="435" r:id="rId3"/>
    <p:sldId id="460" r:id="rId4"/>
    <p:sldId id="437" r:id="rId5"/>
    <p:sldId id="373" r:id="rId6"/>
    <p:sldId id="448" r:id="rId7"/>
    <p:sldId id="326" r:id="rId8"/>
    <p:sldId id="447" r:id="rId9"/>
    <p:sldId id="471" r:id="rId10"/>
    <p:sldId id="473" r:id="rId11"/>
    <p:sldId id="440" r:id="rId12"/>
    <p:sldId id="442" r:id="rId13"/>
    <p:sldId id="461" r:id="rId14"/>
    <p:sldId id="462" r:id="rId15"/>
    <p:sldId id="470" r:id="rId16"/>
    <p:sldId id="443" r:id="rId17"/>
    <p:sldId id="444" r:id="rId18"/>
    <p:sldId id="472" r:id="rId19"/>
    <p:sldId id="463" r:id="rId20"/>
    <p:sldId id="469" r:id="rId21"/>
    <p:sldId id="375" r:id="rId22"/>
    <p:sldId id="426" r:id="rId23"/>
  </p:sldIdLst>
  <p:sldSz cx="12192000" cy="6858000"/>
  <p:notesSz cx="7010400" cy="9296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D1"/>
    <a:srgbClr val="1050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803" autoAdjust="0"/>
    <p:restoredTop sz="94660"/>
  </p:normalViewPr>
  <p:slideViewPr>
    <p:cSldViewPr snapToGrid="0">
      <p:cViewPr varScale="1">
        <p:scale>
          <a:sx n="56" d="100"/>
          <a:sy n="56" d="100"/>
        </p:scale>
        <p:origin x="187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notesViewPr>
    <p:cSldViewPr snapToGrid="0">
      <p:cViewPr varScale="1">
        <p:scale>
          <a:sx n="85" d="100"/>
          <a:sy n="85" d="100"/>
        </p:scale>
        <p:origin x="384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A52BEA-6C5F-4AB4-99CA-84424E539C76}" type="doc">
      <dgm:prSet loTypeId="urn:microsoft.com/office/officeart/2018/5/layout/CenteredIconLabelDescriptionList" loCatId="icon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4D244B1-5FB1-435C-AC8B-F027CE95B49B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CA" dirty="0"/>
            <a:t>Chantier et laboratoires</a:t>
          </a:r>
          <a:endParaRPr lang="en-US" dirty="0"/>
        </a:p>
      </dgm:t>
    </dgm:pt>
    <dgm:pt modelId="{2A5A761F-C99D-43EB-B151-2792103EB499}" type="parTrans" cxnId="{451B9E01-4DF3-4885-B640-23348AEE54E7}">
      <dgm:prSet/>
      <dgm:spPr/>
      <dgm:t>
        <a:bodyPr/>
        <a:lstStyle/>
        <a:p>
          <a:endParaRPr lang="en-US"/>
        </a:p>
      </dgm:t>
    </dgm:pt>
    <dgm:pt modelId="{DB62455D-1ED7-4246-A17F-E1F5251EEF8C}" type="sibTrans" cxnId="{451B9E01-4DF3-4885-B640-23348AEE54E7}">
      <dgm:prSet/>
      <dgm:spPr/>
      <dgm:t>
        <a:bodyPr/>
        <a:lstStyle/>
        <a:p>
          <a:endParaRPr lang="en-US"/>
        </a:p>
      </dgm:t>
    </dgm:pt>
    <dgm:pt modelId="{D31BD14C-30ED-44DC-ABAB-80A822250C6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CA" dirty="0"/>
            <a:t>Technico-légal</a:t>
          </a:r>
          <a:endParaRPr lang="en-US" dirty="0"/>
        </a:p>
      </dgm:t>
    </dgm:pt>
    <dgm:pt modelId="{6345B663-E1D5-4382-923A-7F31122840D9}" type="parTrans" cxnId="{D0C3A470-E8FC-4F90-AF49-D977EBD5E169}">
      <dgm:prSet/>
      <dgm:spPr/>
      <dgm:t>
        <a:bodyPr/>
        <a:lstStyle/>
        <a:p>
          <a:endParaRPr lang="en-US"/>
        </a:p>
      </dgm:t>
    </dgm:pt>
    <dgm:pt modelId="{76B3EE5E-6DAD-465D-B505-8E92D3470A8D}" type="sibTrans" cxnId="{D0C3A470-E8FC-4F90-AF49-D977EBD5E169}">
      <dgm:prSet/>
      <dgm:spPr/>
      <dgm:t>
        <a:bodyPr/>
        <a:lstStyle/>
        <a:p>
          <a:endParaRPr lang="en-US"/>
        </a:p>
      </dgm:t>
    </dgm:pt>
    <dgm:pt modelId="{44359511-62B7-4B48-B66C-2C2F65F09B7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 dirty="0"/>
            <a:t>Recherche et innovation</a:t>
          </a:r>
          <a:endParaRPr lang="en-US" dirty="0"/>
        </a:p>
      </dgm:t>
    </dgm:pt>
    <dgm:pt modelId="{10C0CDB5-0F12-4D0B-B321-D31320F93ED9}" type="parTrans" cxnId="{307ADBDC-2F83-4FEA-99FA-49BB84873D57}">
      <dgm:prSet/>
      <dgm:spPr/>
      <dgm:t>
        <a:bodyPr/>
        <a:lstStyle/>
        <a:p>
          <a:endParaRPr lang="en-US"/>
        </a:p>
      </dgm:t>
    </dgm:pt>
    <dgm:pt modelId="{72E10908-A46A-43F9-8DD7-8943F02299C6}" type="sibTrans" cxnId="{307ADBDC-2F83-4FEA-99FA-49BB84873D57}">
      <dgm:prSet/>
      <dgm:spPr/>
      <dgm:t>
        <a:bodyPr/>
        <a:lstStyle/>
        <a:p>
          <a:endParaRPr lang="en-US"/>
        </a:p>
      </dgm:t>
    </dgm:pt>
    <dgm:pt modelId="{2683622F-D2A4-42C4-ADB3-843B79BDA59A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 dirty="0"/>
            <a:t>Formation</a:t>
          </a:r>
          <a:endParaRPr lang="en-US" dirty="0"/>
        </a:p>
      </dgm:t>
    </dgm:pt>
    <dgm:pt modelId="{9CF5E7E3-2627-49F1-A5E8-1EDD9F2F001F}" type="parTrans" cxnId="{9D928714-176F-4054-B843-1AB7DD98A76D}">
      <dgm:prSet/>
      <dgm:spPr/>
      <dgm:t>
        <a:bodyPr/>
        <a:lstStyle/>
        <a:p>
          <a:endParaRPr lang="en-US"/>
        </a:p>
      </dgm:t>
    </dgm:pt>
    <dgm:pt modelId="{8689E7C6-563A-4CC1-9E18-62721F27AF77}" type="sibTrans" cxnId="{9D928714-176F-4054-B843-1AB7DD98A76D}">
      <dgm:prSet/>
      <dgm:spPr/>
      <dgm:t>
        <a:bodyPr/>
        <a:lstStyle/>
        <a:p>
          <a:endParaRPr lang="en-US"/>
        </a:p>
      </dgm:t>
    </dgm:pt>
    <dgm:pt modelId="{82C40276-C5F9-49A6-A303-87EAD75B2775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CA" dirty="0"/>
            <a:t>Expertise</a:t>
          </a:r>
          <a:endParaRPr lang="en-US" dirty="0"/>
        </a:p>
      </dgm:t>
    </dgm:pt>
    <dgm:pt modelId="{A230E07B-8FAC-42B7-83C1-0BF0F1354B5E}" type="parTrans" cxnId="{F5C80C8D-D409-47C4-AC9D-536AE6DF7256}">
      <dgm:prSet/>
      <dgm:spPr/>
      <dgm:t>
        <a:bodyPr/>
        <a:lstStyle/>
        <a:p>
          <a:endParaRPr lang="fr-CA"/>
        </a:p>
      </dgm:t>
    </dgm:pt>
    <dgm:pt modelId="{A5355A02-6C78-4B2E-A0BA-220F84732482}" type="sibTrans" cxnId="{F5C80C8D-D409-47C4-AC9D-536AE6DF7256}">
      <dgm:prSet/>
      <dgm:spPr/>
      <dgm:t>
        <a:bodyPr/>
        <a:lstStyle/>
        <a:p>
          <a:endParaRPr lang="fr-CA"/>
        </a:p>
      </dgm:t>
    </dgm:pt>
    <dgm:pt modelId="{16667862-C4C3-4F25-9C41-04ECA0BAE7F7}" type="pres">
      <dgm:prSet presAssocID="{38A52BEA-6C5F-4AB4-99CA-84424E539C76}" presName="root" presStyleCnt="0">
        <dgm:presLayoutVars>
          <dgm:dir/>
          <dgm:resizeHandles val="exact"/>
        </dgm:presLayoutVars>
      </dgm:prSet>
      <dgm:spPr/>
    </dgm:pt>
    <dgm:pt modelId="{AD3A6713-E95D-4FAB-B7BB-1DA94CE5593B}" type="pres">
      <dgm:prSet presAssocID="{82C40276-C5F9-49A6-A303-87EAD75B2775}" presName="compNode" presStyleCnt="0"/>
      <dgm:spPr/>
    </dgm:pt>
    <dgm:pt modelId="{4488E1A0-78C8-4D34-AEBF-7F33E3D5BC75}" type="pres">
      <dgm:prSet presAssocID="{82C40276-C5F9-49A6-A303-87EAD75B2775}" presName="iconRect" presStyleLbl="node1" presStyleIdx="0" presStyleCnt="5" custLinFactNeighborX="-1049" custLinFactNeighborY="-3310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-eye"/>
        </a:ext>
      </dgm:extLst>
    </dgm:pt>
    <dgm:pt modelId="{4A96C6D5-9495-415C-ACC7-30EE3445CD81}" type="pres">
      <dgm:prSet presAssocID="{82C40276-C5F9-49A6-A303-87EAD75B2775}" presName="iconSpace" presStyleCnt="0"/>
      <dgm:spPr/>
    </dgm:pt>
    <dgm:pt modelId="{07F7ACF6-928B-43A1-88D4-84EB2502CD97}" type="pres">
      <dgm:prSet presAssocID="{82C40276-C5F9-49A6-A303-87EAD75B2775}" presName="parTx" presStyleLbl="revTx" presStyleIdx="0" presStyleCnt="10" custLinFactNeighborX="-471" custLinFactNeighborY="-57951">
        <dgm:presLayoutVars>
          <dgm:chMax val="0"/>
          <dgm:chPref val="0"/>
        </dgm:presLayoutVars>
      </dgm:prSet>
      <dgm:spPr/>
    </dgm:pt>
    <dgm:pt modelId="{F6E188B4-865A-46D8-9073-6124D4078B9E}" type="pres">
      <dgm:prSet presAssocID="{82C40276-C5F9-49A6-A303-87EAD75B2775}" presName="txSpace" presStyleCnt="0"/>
      <dgm:spPr/>
    </dgm:pt>
    <dgm:pt modelId="{5D1C22AF-90C9-4D45-85DD-B06CC78B2468}" type="pres">
      <dgm:prSet presAssocID="{82C40276-C5F9-49A6-A303-87EAD75B2775}" presName="desTx" presStyleLbl="revTx" presStyleIdx="1" presStyleCnt="10" custLinFactNeighborX="-782" custLinFactNeighborY="-12868">
        <dgm:presLayoutVars/>
      </dgm:prSet>
      <dgm:spPr/>
    </dgm:pt>
    <dgm:pt modelId="{5DA790A8-DF83-48F2-9A69-74849A193D29}" type="pres">
      <dgm:prSet presAssocID="{A5355A02-6C78-4B2E-A0BA-220F84732482}" presName="sibTrans" presStyleCnt="0"/>
      <dgm:spPr/>
    </dgm:pt>
    <dgm:pt modelId="{568BFB0B-54D6-40A1-80C4-B23A6B2A77A4}" type="pres">
      <dgm:prSet presAssocID="{64D244B1-5FB1-435C-AC8B-F027CE95B49B}" presName="compNode" presStyleCnt="0"/>
      <dgm:spPr/>
    </dgm:pt>
    <dgm:pt modelId="{FCDDE869-8F83-4E73-9253-08440102663D}" type="pres">
      <dgm:prSet presAssocID="{64D244B1-5FB1-435C-AC8B-F027CE95B49B}" presName="iconRect" presStyleLbl="node1" presStyleIdx="1" presStyleCnt="5" custLinFactX="300000" custLinFactNeighborX="350697" custLinFactNeighborY="-51118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ement truck"/>
        </a:ext>
      </dgm:extLst>
    </dgm:pt>
    <dgm:pt modelId="{29578540-A263-4217-85AA-B8A27F35130B}" type="pres">
      <dgm:prSet presAssocID="{64D244B1-5FB1-435C-AC8B-F027CE95B49B}" presName="iconSpace" presStyleCnt="0"/>
      <dgm:spPr/>
    </dgm:pt>
    <dgm:pt modelId="{426853D8-B79B-482E-A8D8-DA2FFF0C2B94}" type="pres">
      <dgm:prSet presAssocID="{64D244B1-5FB1-435C-AC8B-F027CE95B49B}" presName="parTx" presStyleLbl="revTx" presStyleIdx="2" presStyleCnt="10" custLinFactX="100000" custLinFactNeighborX="127232" custLinFactNeighborY="-57712">
        <dgm:presLayoutVars>
          <dgm:chMax val="0"/>
          <dgm:chPref val="0"/>
        </dgm:presLayoutVars>
      </dgm:prSet>
      <dgm:spPr/>
    </dgm:pt>
    <dgm:pt modelId="{B01B77BE-131E-4818-9DC2-1782DBD922C4}" type="pres">
      <dgm:prSet presAssocID="{64D244B1-5FB1-435C-AC8B-F027CE95B49B}" presName="txSpace" presStyleCnt="0"/>
      <dgm:spPr/>
    </dgm:pt>
    <dgm:pt modelId="{E01589EE-5D57-4AD9-A8C0-C7273853BCBD}" type="pres">
      <dgm:prSet presAssocID="{64D244B1-5FB1-435C-AC8B-F027CE95B49B}" presName="desTx" presStyleLbl="revTx" presStyleIdx="3" presStyleCnt="10" custLinFactX="100000" custLinFactNeighborX="126576" custLinFactNeighborY="-9779">
        <dgm:presLayoutVars/>
      </dgm:prSet>
      <dgm:spPr>
        <a:xfrm>
          <a:off x="1730271" y="1464495"/>
          <a:ext cx="1603666" cy="1342589"/>
        </a:xfrm>
        <a:prstGeom prst="rect">
          <a:avLst/>
        </a:prstGeom>
      </dgm:spPr>
    </dgm:pt>
    <dgm:pt modelId="{2650DE7E-8711-4DF8-BBEE-9E7E4A296A1E}" type="pres">
      <dgm:prSet presAssocID="{DB62455D-1ED7-4246-A17F-E1F5251EEF8C}" presName="sibTrans" presStyleCnt="0"/>
      <dgm:spPr/>
    </dgm:pt>
    <dgm:pt modelId="{2CAB9941-C41C-4729-8415-C535F98E64E2}" type="pres">
      <dgm:prSet presAssocID="{D31BD14C-30ED-44DC-ABAB-80A822250C6C}" presName="compNode" presStyleCnt="0"/>
      <dgm:spPr/>
    </dgm:pt>
    <dgm:pt modelId="{A65C5EDC-44D4-463A-9339-DC27D3AF69AD}" type="pres">
      <dgm:prSet presAssocID="{D31BD14C-30ED-44DC-ABAB-80A822250C6C}" presName="iconRect" presStyleLbl="node1" presStyleIdx="2" presStyleCnt="5" custLinFactX="-159184" custLinFactNeighborX="-200000" custLinFactNeighborY="-3630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8A83FF0C-E980-40A7-99B4-6D4F3B320D6E}" type="pres">
      <dgm:prSet presAssocID="{D31BD14C-30ED-44DC-ABAB-80A822250C6C}" presName="iconSpace" presStyleCnt="0"/>
      <dgm:spPr/>
    </dgm:pt>
    <dgm:pt modelId="{F449886B-607D-494F-986B-03E4635370DA}" type="pres">
      <dgm:prSet presAssocID="{D31BD14C-30ED-44DC-ABAB-80A822250C6C}" presName="parTx" presStyleLbl="revTx" presStyleIdx="4" presStyleCnt="10" custLinFactX="-20534" custLinFactNeighborX="-100000" custLinFactNeighborY="-56122">
        <dgm:presLayoutVars>
          <dgm:chMax val="0"/>
          <dgm:chPref val="0"/>
        </dgm:presLayoutVars>
      </dgm:prSet>
      <dgm:spPr/>
    </dgm:pt>
    <dgm:pt modelId="{FF9C63D8-D3D8-4976-9C12-6760BE39041C}" type="pres">
      <dgm:prSet presAssocID="{D31BD14C-30ED-44DC-ABAB-80A822250C6C}" presName="txSpace" presStyleCnt="0"/>
      <dgm:spPr/>
    </dgm:pt>
    <dgm:pt modelId="{1E82C961-FBA0-4D91-BEC1-DDE46AB56346}" type="pres">
      <dgm:prSet presAssocID="{D31BD14C-30ED-44DC-ABAB-80A822250C6C}" presName="desTx" presStyleLbl="revTx" presStyleIdx="5" presStyleCnt="10" custLinFactX="-20534" custLinFactNeighborX="-100000" custLinFactNeighborY="-11374">
        <dgm:presLayoutVars/>
      </dgm:prSet>
      <dgm:spPr/>
    </dgm:pt>
    <dgm:pt modelId="{A71908DB-2EA2-403E-98B4-C13DEC37B512}" type="pres">
      <dgm:prSet presAssocID="{76B3EE5E-6DAD-465D-B505-8E92D3470A8D}" presName="sibTrans" presStyleCnt="0"/>
      <dgm:spPr/>
    </dgm:pt>
    <dgm:pt modelId="{DF507A8E-B9F9-4B21-A7EF-4B101381CBD4}" type="pres">
      <dgm:prSet presAssocID="{44359511-62B7-4B48-B66C-2C2F65F09B7E}" presName="compNode" presStyleCnt="0"/>
      <dgm:spPr/>
    </dgm:pt>
    <dgm:pt modelId="{3E8A7F4F-9250-4836-A040-A88CB0F69B78}" type="pres">
      <dgm:prSet presAssocID="{44359511-62B7-4B48-B66C-2C2F65F09B7E}" presName="iconRect" presStyleLbl="node1" presStyleIdx="3" presStyleCnt="5" custLinFactX="-160392" custLinFactNeighborX="-200000" custLinFactNeighborY="-44771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ask"/>
        </a:ext>
      </dgm:extLst>
    </dgm:pt>
    <dgm:pt modelId="{3ECF68A1-1D3E-4A9E-B6A3-8BBDEA2D6F27}" type="pres">
      <dgm:prSet presAssocID="{44359511-62B7-4B48-B66C-2C2F65F09B7E}" presName="iconSpace" presStyleCnt="0"/>
      <dgm:spPr/>
    </dgm:pt>
    <dgm:pt modelId="{8B162436-E22D-4187-A350-084A26415E23}" type="pres">
      <dgm:prSet presAssocID="{44359511-62B7-4B48-B66C-2C2F65F09B7E}" presName="parTx" presStyleLbl="revTx" presStyleIdx="6" presStyleCnt="10" custLinFactX="-25359" custLinFactNeighborX="-100000" custLinFactNeighborY="-64763">
        <dgm:presLayoutVars>
          <dgm:chMax val="0"/>
          <dgm:chPref val="0"/>
        </dgm:presLayoutVars>
      </dgm:prSet>
      <dgm:spPr/>
    </dgm:pt>
    <dgm:pt modelId="{682A36C1-8400-48D9-A41D-C382A0F09CB6}" type="pres">
      <dgm:prSet presAssocID="{44359511-62B7-4B48-B66C-2C2F65F09B7E}" presName="txSpace" presStyleCnt="0"/>
      <dgm:spPr/>
    </dgm:pt>
    <dgm:pt modelId="{5DB22612-D769-4C0B-B665-253DF103AD09}" type="pres">
      <dgm:prSet presAssocID="{44359511-62B7-4B48-B66C-2C2F65F09B7E}" presName="desTx" presStyleLbl="revTx" presStyleIdx="7" presStyleCnt="10" custLinFactX="-23243" custLinFactNeighborX="-100000" custLinFactNeighborY="-10070">
        <dgm:presLayoutVars/>
      </dgm:prSet>
      <dgm:spPr/>
    </dgm:pt>
    <dgm:pt modelId="{CCDB933D-16FC-426B-9FAB-4FD1BEEE01E8}" type="pres">
      <dgm:prSet presAssocID="{72E10908-A46A-43F9-8DD7-8943F02299C6}" presName="sibTrans" presStyleCnt="0"/>
      <dgm:spPr/>
    </dgm:pt>
    <dgm:pt modelId="{E27B01F9-3B94-47C3-8D94-C9CDB1738AA0}" type="pres">
      <dgm:prSet presAssocID="{2683622F-D2A4-42C4-ADB3-843B79BDA59A}" presName="compNode" presStyleCnt="0"/>
      <dgm:spPr/>
    </dgm:pt>
    <dgm:pt modelId="{9D517077-4161-4521-A1E6-2028A232F658}" type="pres">
      <dgm:prSet presAssocID="{2683622F-D2A4-42C4-ADB3-843B79BDA59A}" presName="iconRect" presStyleLbl="node1" presStyleIdx="4" presStyleCnt="5" custLinFactNeighborX="-5177" custLinFactNeighborY="-61909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77AFD6E5-8D6A-4D84-AC92-569C58AB5631}" type="pres">
      <dgm:prSet presAssocID="{2683622F-D2A4-42C4-ADB3-843B79BDA59A}" presName="iconSpace" presStyleCnt="0"/>
      <dgm:spPr/>
    </dgm:pt>
    <dgm:pt modelId="{27616A61-C6AC-49BB-91FC-169459A67AE6}" type="pres">
      <dgm:prSet presAssocID="{2683622F-D2A4-42C4-ADB3-843B79BDA59A}" presName="parTx" presStyleLbl="revTx" presStyleIdx="8" presStyleCnt="10" custLinFactNeighborX="471" custLinFactNeighborY="-67781">
        <dgm:presLayoutVars>
          <dgm:chMax val="0"/>
          <dgm:chPref val="0"/>
        </dgm:presLayoutVars>
      </dgm:prSet>
      <dgm:spPr/>
    </dgm:pt>
    <dgm:pt modelId="{84407A0C-2610-42E1-B69D-5C5A604ABAA2}" type="pres">
      <dgm:prSet presAssocID="{2683622F-D2A4-42C4-ADB3-843B79BDA59A}" presName="txSpace" presStyleCnt="0"/>
      <dgm:spPr/>
    </dgm:pt>
    <dgm:pt modelId="{2932802D-F9F4-4FC7-99E3-CED58123DEF6}" type="pres">
      <dgm:prSet presAssocID="{2683622F-D2A4-42C4-ADB3-843B79BDA59A}" presName="desTx" presStyleLbl="revTx" presStyleIdx="9" presStyleCnt="10" custLinFactNeighborX="-2185" custLinFactNeighborY="-12351">
        <dgm:presLayoutVars/>
      </dgm:prSet>
      <dgm:spPr/>
    </dgm:pt>
  </dgm:ptLst>
  <dgm:cxnLst>
    <dgm:cxn modelId="{451B9E01-4DF3-4885-B640-23348AEE54E7}" srcId="{38A52BEA-6C5F-4AB4-99CA-84424E539C76}" destId="{64D244B1-5FB1-435C-AC8B-F027CE95B49B}" srcOrd="1" destOrd="0" parTransId="{2A5A761F-C99D-43EB-B151-2792103EB499}" sibTransId="{DB62455D-1ED7-4246-A17F-E1F5251EEF8C}"/>
    <dgm:cxn modelId="{9D928714-176F-4054-B843-1AB7DD98A76D}" srcId="{38A52BEA-6C5F-4AB4-99CA-84424E539C76}" destId="{2683622F-D2A4-42C4-ADB3-843B79BDA59A}" srcOrd="4" destOrd="0" parTransId="{9CF5E7E3-2627-49F1-A5E8-1EDD9F2F001F}" sibTransId="{8689E7C6-563A-4CC1-9E18-62721F27AF77}"/>
    <dgm:cxn modelId="{F945E730-78C1-4A8C-81FD-E9F37A03F5AE}" type="presOf" srcId="{64D244B1-5FB1-435C-AC8B-F027CE95B49B}" destId="{426853D8-B79B-482E-A8D8-DA2FFF0C2B94}" srcOrd="0" destOrd="0" presId="urn:microsoft.com/office/officeart/2018/5/layout/CenteredIconLabelDescriptionList"/>
    <dgm:cxn modelId="{D0C3A470-E8FC-4F90-AF49-D977EBD5E169}" srcId="{38A52BEA-6C5F-4AB4-99CA-84424E539C76}" destId="{D31BD14C-30ED-44DC-ABAB-80A822250C6C}" srcOrd="2" destOrd="0" parTransId="{6345B663-E1D5-4382-923A-7F31122840D9}" sibTransId="{76B3EE5E-6DAD-465D-B505-8E92D3470A8D}"/>
    <dgm:cxn modelId="{783BD652-6A17-46C3-AC95-B810BACC3CE9}" type="presOf" srcId="{82C40276-C5F9-49A6-A303-87EAD75B2775}" destId="{07F7ACF6-928B-43A1-88D4-84EB2502CD97}" srcOrd="0" destOrd="0" presId="urn:microsoft.com/office/officeart/2018/5/layout/CenteredIconLabelDescriptionList"/>
    <dgm:cxn modelId="{F5C80C8D-D409-47C4-AC9D-536AE6DF7256}" srcId="{38A52BEA-6C5F-4AB4-99CA-84424E539C76}" destId="{82C40276-C5F9-49A6-A303-87EAD75B2775}" srcOrd="0" destOrd="0" parTransId="{A230E07B-8FAC-42B7-83C1-0BF0F1354B5E}" sibTransId="{A5355A02-6C78-4B2E-A0BA-220F84732482}"/>
    <dgm:cxn modelId="{AB419191-955C-4859-9A44-28EAEF90AC91}" type="presOf" srcId="{38A52BEA-6C5F-4AB4-99CA-84424E539C76}" destId="{16667862-C4C3-4F25-9C41-04ECA0BAE7F7}" srcOrd="0" destOrd="0" presId="urn:microsoft.com/office/officeart/2018/5/layout/CenteredIconLabelDescriptionList"/>
    <dgm:cxn modelId="{80E6E299-2748-4DF4-8030-2FC107FFA964}" type="presOf" srcId="{44359511-62B7-4B48-B66C-2C2F65F09B7E}" destId="{8B162436-E22D-4187-A350-084A26415E23}" srcOrd="0" destOrd="0" presId="urn:microsoft.com/office/officeart/2018/5/layout/CenteredIconLabelDescriptionList"/>
    <dgm:cxn modelId="{CA9D6EBD-B336-4A7B-88CD-C2E0093122D2}" type="presOf" srcId="{2683622F-D2A4-42C4-ADB3-843B79BDA59A}" destId="{27616A61-C6AC-49BB-91FC-169459A67AE6}" srcOrd="0" destOrd="0" presId="urn:microsoft.com/office/officeart/2018/5/layout/CenteredIconLabelDescriptionList"/>
    <dgm:cxn modelId="{307ADBDC-2F83-4FEA-99FA-49BB84873D57}" srcId="{38A52BEA-6C5F-4AB4-99CA-84424E539C76}" destId="{44359511-62B7-4B48-B66C-2C2F65F09B7E}" srcOrd="3" destOrd="0" parTransId="{10C0CDB5-0F12-4D0B-B321-D31320F93ED9}" sibTransId="{72E10908-A46A-43F9-8DD7-8943F02299C6}"/>
    <dgm:cxn modelId="{60985EFD-312C-4049-B800-F9BDC053E1E0}" type="presOf" srcId="{D31BD14C-30ED-44DC-ABAB-80A822250C6C}" destId="{F449886B-607D-494F-986B-03E4635370DA}" srcOrd="0" destOrd="0" presId="urn:microsoft.com/office/officeart/2018/5/layout/CenteredIconLabelDescriptionList"/>
    <dgm:cxn modelId="{52157F03-1485-419D-953A-4BA2C49C43AA}" type="presParOf" srcId="{16667862-C4C3-4F25-9C41-04ECA0BAE7F7}" destId="{AD3A6713-E95D-4FAB-B7BB-1DA94CE5593B}" srcOrd="0" destOrd="0" presId="urn:microsoft.com/office/officeart/2018/5/layout/CenteredIconLabelDescriptionList"/>
    <dgm:cxn modelId="{88A87F85-5AB5-40CA-9972-F5527C405BFC}" type="presParOf" srcId="{AD3A6713-E95D-4FAB-B7BB-1DA94CE5593B}" destId="{4488E1A0-78C8-4D34-AEBF-7F33E3D5BC75}" srcOrd="0" destOrd="0" presId="urn:microsoft.com/office/officeart/2018/5/layout/CenteredIconLabelDescriptionList"/>
    <dgm:cxn modelId="{A4A7D208-1880-4FF4-8D4A-57B52905958D}" type="presParOf" srcId="{AD3A6713-E95D-4FAB-B7BB-1DA94CE5593B}" destId="{4A96C6D5-9495-415C-ACC7-30EE3445CD81}" srcOrd="1" destOrd="0" presId="urn:microsoft.com/office/officeart/2018/5/layout/CenteredIconLabelDescriptionList"/>
    <dgm:cxn modelId="{BE6275A6-FB55-4505-A60E-39E8E7755309}" type="presParOf" srcId="{AD3A6713-E95D-4FAB-B7BB-1DA94CE5593B}" destId="{07F7ACF6-928B-43A1-88D4-84EB2502CD97}" srcOrd="2" destOrd="0" presId="urn:microsoft.com/office/officeart/2018/5/layout/CenteredIconLabelDescriptionList"/>
    <dgm:cxn modelId="{F65AE4C6-3256-494A-9278-50B53C771C33}" type="presParOf" srcId="{AD3A6713-E95D-4FAB-B7BB-1DA94CE5593B}" destId="{F6E188B4-865A-46D8-9073-6124D4078B9E}" srcOrd="3" destOrd="0" presId="urn:microsoft.com/office/officeart/2018/5/layout/CenteredIconLabelDescriptionList"/>
    <dgm:cxn modelId="{9D40B710-2DF1-4725-A2E1-E50BEE405C83}" type="presParOf" srcId="{AD3A6713-E95D-4FAB-B7BB-1DA94CE5593B}" destId="{5D1C22AF-90C9-4D45-85DD-B06CC78B2468}" srcOrd="4" destOrd="0" presId="urn:microsoft.com/office/officeart/2018/5/layout/CenteredIconLabelDescriptionList"/>
    <dgm:cxn modelId="{82D6D89C-8F76-4D68-BF3A-29B476250FF8}" type="presParOf" srcId="{16667862-C4C3-4F25-9C41-04ECA0BAE7F7}" destId="{5DA790A8-DF83-48F2-9A69-74849A193D29}" srcOrd="1" destOrd="0" presId="urn:microsoft.com/office/officeart/2018/5/layout/CenteredIconLabelDescriptionList"/>
    <dgm:cxn modelId="{0F3C11DC-FEAA-425E-8F11-D733A0B3CB3E}" type="presParOf" srcId="{16667862-C4C3-4F25-9C41-04ECA0BAE7F7}" destId="{568BFB0B-54D6-40A1-80C4-B23A6B2A77A4}" srcOrd="2" destOrd="0" presId="urn:microsoft.com/office/officeart/2018/5/layout/CenteredIconLabelDescriptionList"/>
    <dgm:cxn modelId="{96C4AD23-7FF0-493E-897C-D30835C6B9B6}" type="presParOf" srcId="{568BFB0B-54D6-40A1-80C4-B23A6B2A77A4}" destId="{FCDDE869-8F83-4E73-9253-08440102663D}" srcOrd="0" destOrd="0" presId="urn:microsoft.com/office/officeart/2018/5/layout/CenteredIconLabelDescriptionList"/>
    <dgm:cxn modelId="{C3A94BA0-44F5-4F13-ADF0-81CB7BF77C63}" type="presParOf" srcId="{568BFB0B-54D6-40A1-80C4-B23A6B2A77A4}" destId="{29578540-A263-4217-85AA-B8A27F35130B}" srcOrd="1" destOrd="0" presId="urn:microsoft.com/office/officeart/2018/5/layout/CenteredIconLabelDescriptionList"/>
    <dgm:cxn modelId="{F30A62AF-6DD1-4BD8-97FD-83D26116FFB1}" type="presParOf" srcId="{568BFB0B-54D6-40A1-80C4-B23A6B2A77A4}" destId="{426853D8-B79B-482E-A8D8-DA2FFF0C2B94}" srcOrd="2" destOrd="0" presId="urn:microsoft.com/office/officeart/2018/5/layout/CenteredIconLabelDescriptionList"/>
    <dgm:cxn modelId="{38E8BCCA-8A3E-485D-97D1-487326BA2C62}" type="presParOf" srcId="{568BFB0B-54D6-40A1-80C4-B23A6B2A77A4}" destId="{B01B77BE-131E-4818-9DC2-1782DBD922C4}" srcOrd="3" destOrd="0" presId="urn:microsoft.com/office/officeart/2018/5/layout/CenteredIconLabelDescriptionList"/>
    <dgm:cxn modelId="{12214667-C387-476D-989A-C83A6E00A936}" type="presParOf" srcId="{568BFB0B-54D6-40A1-80C4-B23A6B2A77A4}" destId="{E01589EE-5D57-4AD9-A8C0-C7273853BCBD}" srcOrd="4" destOrd="0" presId="urn:microsoft.com/office/officeart/2018/5/layout/CenteredIconLabelDescriptionList"/>
    <dgm:cxn modelId="{04FA7553-0969-4F32-B8B3-611FE7195827}" type="presParOf" srcId="{16667862-C4C3-4F25-9C41-04ECA0BAE7F7}" destId="{2650DE7E-8711-4DF8-BBEE-9E7E4A296A1E}" srcOrd="3" destOrd="0" presId="urn:microsoft.com/office/officeart/2018/5/layout/CenteredIconLabelDescriptionList"/>
    <dgm:cxn modelId="{2A26DD74-FEC8-4B47-B873-5CC4F7CC6CB5}" type="presParOf" srcId="{16667862-C4C3-4F25-9C41-04ECA0BAE7F7}" destId="{2CAB9941-C41C-4729-8415-C535F98E64E2}" srcOrd="4" destOrd="0" presId="urn:microsoft.com/office/officeart/2018/5/layout/CenteredIconLabelDescriptionList"/>
    <dgm:cxn modelId="{BFB2241E-91EC-4ADE-95E8-B333D64C2C25}" type="presParOf" srcId="{2CAB9941-C41C-4729-8415-C535F98E64E2}" destId="{A65C5EDC-44D4-463A-9339-DC27D3AF69AD}" srcOrd="0" destOrd="0" presId="urn:microsoft.com/office/officeart/2018/5/layout/CenteredIconLabelDescriptionList"/>
    <dgm:cxn modelId="{CA1DD003-F86D-420B-BDCB-D86402B8C366}" type="presParOf" srcId="{2CAB9941-C41C-4729-8415-C535F98E64E2}" destId="{8A83FF0C-E980-40A7-99B4-6D4F3B320D6E}" srcOrd="1" destOrd="0" presId="urn:microsoft.com/office/officeart/2018/5/layout/CenteredIconLabelDescriptionList"/>
    <dgm:cxn modelId="{3BDCBB5B-DA9F-4F59-95E7-5372C1F64DE7}" type="presParOf" srcId="{2CAB9941-C41C-4729-8415-C535F98E64E2}" destId="{F449886B-607D-494F-986B-03E4635370DA}" srcOrd="2" destOrd="0" presId="urn:microsoft.com/office/officeart/2018/5/layout/CenteredIconLabelDescriptionList"/>
    <dgm:cxn modelId="{5CE78ACD-F498-4E00-A922-5EDF77EC0FE7}" type="presParOf" srcId="{2CAB9941-C41C-4729-8415-C535F98E64E2}" destId="{FF9C63D8-D3D8-4976-9C12-6760BE39041C}" srcOrd="3" destOrd="0" presId="urn:microsoft.com/office/officeart/2018/5/layout/CenteredIconLabelDescriptionList"/>
    <dgm:cxn modelId="{4F3E8B7C-0031-4ED4-A835-EEBCD154D055}" type="presParOf" srcId="{2CAB9941-C41C-4729-8415-C535F98E64E2}" destId="{1E82C961-FBA0-4D91-BEC1-DDE46AB56346}" srcOrd="4" destOrd="0" presId="urn:microsoft.com/office/officeart/2018/5/layout/CenteredIconLabelDescriptionList"/>
    <dgm:cxn modelId="{C25AAAA9-0043-4F04-80F2-CBF318F27EBC}" type="presParOf" srcId="{16667862-C4C3-4F25-9C41-04ECA0BAE7F7}" destId="{A71908DB-2EA2-403E-98B4-C13DEC37B512}" srcOrd="5" destOrd="0" presId="urn:microsoft.com/office/officeart/2018/5/layout/CenteredIconLabelDescriptionList"/>
    <dgm:cxn modelId="{04B67871-B32C-4BE0-AE62-71138D65CD5D}" type="presParOf" srcId="{16667862-C4C3-4F25-9C41-04ECA0BAE7F7}" destId="{DF507A8E-B9F9-4B21-A7EF-4B101381CBD4}" srcOrd="6" destOrd="0" presId="urn:microsoft.com/office/officeart/2018/5/layout/CenteredIconLabelDescriptionList"/>
    <dgm:cxn modelId="{C536DC9E-D065-4A10-997E-690C4D9DF089}" type="presParOf" srcId="{DF507A8E-B9F9-4B21-A7EF-4B101381CBD4}" destId="{3E8A7F4F-9250-4836-A040-A88CB0F69B78}" srcOrd="0" destOrd="0" presId="urn:microsoft.com/office/officeart/2018/5/layout/CenteredIconLabelDescriptionList"/>
    <dgm:cxn modelId="{DE0298A1-BA88-4B46-A624-BC3160048612}" type="presParOf" srcId="{DF507A8E-B9F9-4B21-A7EF-4B101381CBD4}" destId="{3ECF68A1-1D3E-4A9E-B6A3-8BBDEA2D6F27}" srcOrd="1" destOrd="0" presId="urn:microsoft.com/office/officeart/2018/5/layout/CenteredIconLabelDescriptionList"/>
    <dgm:cxn modelId="{AFA5B861-FAFF-40E6-85D7-10531CE8EED5}" type="presParOf" srcId="{DF507A8E-B9F9-4B21-A7EF-4B101381CBD4}" destId="{8B162436-E22D-4187-A350-084A26415E23}" srcOrd="2" destOrd="0" presId="urn:microsoft.com/office/officeart/2018/5/layout/CenteredIconLabelDescriptionList"/>
    <dgm:cxn modelId="{4E1B38E9-AFAC-4DB2-A32B-0EBD0983D67A}" type="presParOf" srcId="{DF507A8E-B9F9-4B21-A7EF-4B101381CBD4}" destId="{682A36C1-8400-48D9-A41D-C382A0F09CB6}" srcOrd="3" destOrd="0" presId="urn:microsoft.com/office/officeart/2018/5/layout/CenteredIconLabelDescriptionList"/>
    <dgm:cxn modelId="{97E80A2F-325F-468B-B221-D6017549AEB3}" type="presParOf" srcId="{DF507A8E-B9F9-4B21-A7EF-4B101381CBD4}" destId="{5DB22612-D769-4C0B-B665-253DF103AD09}" srcOrd="4" destOrd="0" presId="urn:microsoft.com/office/officeart/2018/5/layout/CenteredIconLabelDescriptionList"/>
    <dgm:cxn modelId="{CA4CF915-66BD-4BAC-A719-46387B85FBF4}" type="presParOf" srcId="{16667862-C4C3-4F25-9C41-04ECA0BAE7F7}" destId="{CCDB933D-16FC-426B-9FAB-4FD1BEEE01E8}" srcOrd="7" destOrd="0" presId="urn:microsoft.com/office/officeart/2018/5/layout/CenteredIconLabelDescriptionList"/>
    <dgm:cxn modelId="{EA4F3873-45D0-4D05-83A9-C32CE1A7BBC9}" type="presParOf" srcId="{16667862-C4C3-4F25-9C41-04ECA0BAE7F7}" destId="{E27B01F9-3B94-47C3-8D94-C9CDB1738AA0}" srcOrd="8" destOrd="0" presId="urn:microsoft.com/office/officeart/2018/5/layout/CenteredIconLabelDescriptionList"/>
    <dgm:cxn modelId="{E0B3D269-EA7D-42B9-8645-FC5E579ADD75}" type="presParOf" srcId="{E27B01F9-3B94-47C3-8D94-C9CDB1738AA0}" destId="{9D517077-4161-4521-A1E6-2028A232F658}" srcOrd="0" destOrd="0" presId="urn:microsoft.com/office/officeart/2018/5/layout/CenteredIconLabelDescriptionList"/>
    <dgm:cxn modelId="{6E264171-56DA-40CB-A55B-74F178C06F43}" type="presParOf" srcId="{E27B01F9-3B94-47C3-8D94-C9CDB1738AA0}" destId="{77AFD6E5-8D6A-4D84-AC92-569C58AB5631}" srcOrd="1" destOrd="0" presId="urn:microsoft.com/office/officeart/2018/5/layout/CenteredIconLabelDescriptionList"/>
    <dgm:cxn modelId="{26A661E9-FA8D-4B70-84BE-CB8FC374407C}" type="presParOf" srcId="{E27B01F9-3B94-47C3-8D94-C9CDB1738AA0}" destId="{27616A61-C6AC-49BB-91FC-169459A67AE6}" srcOrd="2" destOrd="0" presId="urn:microsoft.com/office/officeart/2018/5/layout/CenteredIconLabelDescriptionList"/>
    <dgm:cxn modelId="{5C15FC3D-BFA1-4CB3-B127-E03F9B4E602C}" type="presParOf" srcId="{E27B01F9-3B94-47C3-8D94-C9CDB1738AA0}" destId="{84407A0C-2610-42E1-B69D-5C5A604ABAA2}" srcOrd="3" destOrd="0" presId="urn:microsoft.com/office/officeart/2018/5/layout/CenteredIconLabelDescriptionList"/>
    <dgm:cxn modelId="{2F79F8D6-BDBF-41D5-B793-DE7FE744EC09}" type="presParOf" srcId="{E27B01F9-3B94-47C3-8D94-C9CDB1738AA0}" destId="{2932802D-F9F4-4FC7-99E3-CED58123DEF6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88E1A0-78C8-4D34-AEBF-7F33E3D5BC75}">
      <dsp:nvSpPr>
        <dsp:cNvPr id="0" name=""/>
        <dsp:cNvSpPr/>
      </dsp:nvSpPr>
      <dsp:spPr>
        <a:xfrm>
          <a:off x="623271" y="714794"/>
          <a:ext cx="678480" cy="6784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F7ACF6-928B-43A1-88D4-84EB2502CD97}">
      <dsp:nvSpPr>
        <dsp:cNvPr id="0" name=""/>
        <dsp:cNvSpPr/>
      </dsp:nvSpPr>
      <dsp:spPr>
        <a:xfrm>
          <a:off x="0" y="1515455"/>
          <a:ext cx="1938515" cy="290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CA" sz="1500" kern="1200" dirty="0"/>
            <a:t>Expertise</a:t>
          </a:r>
          <a:endParaRPr lang="en-US" sz="1500" kern="1200" dirty="0"/>
        </a:p>
      </dsp:txBody>
      <dsp:txXfrm>
        <a:off x="0" y="1515455"/>
        <a:ext cx="1938515" cy="290777"/>
      </dsp:txXfrm>
    </dsp:sp>
    <dsp:sp modelId="{5D1C22AF-90C9-4D45-85DD-B06CC78B2468}">
      <dsp:nvSpPr>
        <dsp:cNvPr id="0" name=""/>
        <dsp:cNvSpPr/>
      </dsp:nvSpPr>
      <dsp:spPr>
        <a:xfrm>
          <a:off x="0" y="1944866"/>
          <a:ext cx="1938515" cy="471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DE869-8F83-4E73-9253-08440102663D}">
      <dsp:nvSpPr>
        <dsp:cNvPr id="0" name=""/>
        <dsp:cNvSpPr/>
      </dsp:nvSpPr>
      <dsp:spPr>
        <a:xfrm>
          <a:off x="7322996" y="592559"/>
          <a:ext cx="678480" cy="6784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6853D8-B79B-482E-A8D8-DA2FFF0C2B94}">
      <dsp:nvSpPr>
        <dsp:cNvPr id="0" name=""/>
        <dsp:cNvSpPr/>
      </dsp:nvSpPr>
      <dsp:spPr>
        <a:xfrm>
          <a:off x="6683054" y="1516150"/>
          <a:ext cx="1938515" cy="290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CA" sz="1500" kern="1200" dirty="0"/>
            <a:t>Chantier et laboratoires</a:t>
          </a:r>
          <a:endParaRPr lang="en-US" sz="1500" kern="1200" dirty="0"/>
        </a:p>
      </dsp:txBody>
      <dsp:txXfrm>
        <a:off x="6683054" y="1516150"/>
        <a:ext cx="1938515" cy="290777"/>
      </dsp:txXfrm>
    </dsp:sp>
    <dsp:sp modelId="{E01589EE-5D57-4AD9-A8C0-C7273853BCBD}">
      <dsp:nvSpPr>
        <dsp:cNvPr id="0" name=""/>
        <dsp:cNvSpPr/>
      </dsp:nvSpPr>
      <dsp:spPr>
        <a:xfrm>
          <a:off x="6670337" y="1959418"/>
          <a:ext cx="1938515" cy="471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5C5EDC-44D4-463A-9339-DC27D3AF69AD}">
      <dsp:nvSpPr>
        <dsp:cNvPr id="0" name=""/>
        <dsp:cNvSpPr/>
      </dsp:nvSpPr>
      <dsp:spPr>
        <a:xfrm>
          <a:off x="2748906" y="693042"/>
          <a:ext cx="678480" cy="6784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9886B-607D-494F-986B-03E4635370DA}">
      <dsp:nvSpPr>
        <dsp:cNvPr id="0" name=""/>
        <dsp:cNvSpPr/>
      </dsp:nvSpPr>
      <dsp:spPr>
        <a:xfrm>
          <a:off x="2219312" y="1520774"/>
          <a:ext cx="1938515" cy="290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CA" sz="1500" kern="1200" dirty="0"/>
            <a:t>Technico-légal</a:t>
          </a:r>
          <a:endParaRPr lang="en-US" sz="1500" kern="1200" dirty="0"/>
        </a:p>
      </dsp:txBody>
      <dsp:txXfrm>
        <a:off x="2219312" y="1520774"/>
        <a:ext cx="1938515" cy="290777"/>
      </dsp:txXfrm>
    </dsp:sp>
    <dsp:sp modelId="{1E82C961-FBA0-4D91-BEC1-DDE46AB56346}">
      <dsp:nvSpPr>
        <dsp:cNvPr id="0" name=""/>
        <dsp:cNvSpPr/>
      </dsp:nvSpPr>
      <dsp:spPr>
        <a:xfrm>
          <a:off x="2219312" y="1951904"/>
          <a:ext cx="1938515" cy="471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7F4F-9250-4836-A040-A88CB0F69B78}">
      <dsp:nvSpPr>
        <dsp:cNvPr id="0" name=""/>
        <dsp:cNvSpPr/>
      </dsp:nvSpPr>
      <dsp:spPr>
        <a:xfrm>
          <a:off x="5018466" y="635622"/>
          <a:ext cx="678480" cy="67848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62436-E22D-4187-A350-084A26415E23}">
      <dsp:nvSpPr>
        <dsp:cNvPr id="0" name=""/>
        <dsp:cNvSpPr/>
      </dsp:nvSpPr>
      <dsp:spPr>
        <a:xfrm>
          <a:off x="4403534" y="1495648"/>
          <a:ext cx="1938515" cy="290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500" kern="1200" dirty="0"/>
            <a:t>Recherche et innovation</a:t>
          </a:r>
          <a:endParaRPr lang="en-US" sz="1500" kern="1200" dirty="0"/>
        </a:p>
      </dsp:txBody>
      <dsp:txXfrm>
        <a:off x="4403534" y="1495648"/>
        <a:ext cx="1938515" cy="290777"/>
      </dsp:txXfrm>
    </dsp:sp>
    <dsp:sp modelId="{5DB22612-D769-4C0B-B665-253DF103AD09}">
      <dsp:nvSpPr>
        <dsp:cNvPr id="0" name=""/>
        <dsp:cNvSpPr/>
      </dsp:nvSpPr>
      <dsp:spPr>
        <a:xfrm>
          <a:off x="4444553" y="1958047"/>
          <a:ext cx="1938515" cy="471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517077-4161-4521-A1E6-2028A232F658}">
      <dsp:nvSpPr>
        <dsp:cNvPr id="0" name=""/>
        <dsp:cNvSpPr/>
      </dsp:nvSpPr>
      <dsp:spPr>
        <a:xfrm>
          <a:off x="9706287" y="519344"/>
          <a:ext cx="678480" cy="67848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616A61-C6AC-49BB-91FC-169459A67AE6}">
      <dsp:nvSpPr>
        <dsp:cNvPr id="0" name=""/>
        <dsp:cNvSpPr/>
      </dsp:nvSpPr>
      <dsp:spPr>
        <a:xfrm>
          <a:off x="9111765" y="1486872"/>
          <a:ext cx="1938515" cy="290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500" kern="1200" dirty="0"/>
            <a:t>Formation</a:t>
          </a:r>
          <a:endParaRPr lang="en-US" sz="1500" kern="1200" dirty="0"/>
        </a:p>
      </dsp:txBody>
      <dsp:txXfrm>
        <a:off x="9111765" y="1486872"/>
        <a:ext cx="1938515" cy="290777"/>
      </dsp:txXfrm>
    </dsp:sp>
    <dsp:sp modelId="{2932802D-F9F4-4FC7-99E3-CED58123DEF6}">
      <dsp:nvSpPr>
        <dsp:cNvPr id="0" name=""/>
        <dsp:cNvSpPr/>
      </dsp:nvSpPr>
      <dsp:spPr>
        <a:xfrm>
          <a:off x="9069037" y="1947302"/>
          <a:ext cx="1938515" cy="471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08C8C97-8E69-4464-BD20-73E94C0CD9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4" cy="46672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300"/>
            </a:lvl1pPr>
          </a:lstStyle>
          <a:p>
            <a:endParaRPr lang="fr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3E4AF5-61C2-4AF6-9EAC-D468FC6A7C7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340" y="0"/>
            <a:ext cx="3038474" cy="46672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300"/>
            </a:lvl1pPr>
          </a:lstStyle>
          <a:p>
            <a:fld id="{C41302AC-0830-488D-938D-8D7940636B54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874FD8-A694-4CAF-B03C-FFCB3A05EC9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8829676"/>
            <a:ext cx="3038474" cy="46672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300"/>
            </a:lvl1pPr>
          </a:lstStyle>
          <a:p>
            <a:endParaRPr lang="fr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B3E55B-9BE5-421E-ABB0-C8C18597FF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340" y="8829676"/>
            <a:ext cx="3038474" cy="46672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300"/>
            </a:lvl1pPr>
          </a:lstStyle>
          <a:p>
            <a:fld id="{5EEE2AA6-9CD1-4483-BDE4-CAC7C6483DB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7769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37736" cy="466087"/>
          </a:xfrm>
          <a:prstGeom prst="rect">
            <a:avLst/>
          </a:prstGeom>
        </p:spPr>
        <p:txBody>
          <a:bodyPr vert="horz" lIns="91282" tIns="45641" rIns="91282" bIns="45641" rtlCol="0"/>
          <a:lstStyle>
            <a:lvl1pPr algn="l">
              <a:defRPr sz="13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081" y="3"/>
            <a:ext cx="3037736" cy="466087"/>
          </a:xfrm>
          <a:prstGeom prst="rect">
            <a:avLst/>
          </a:prstGeom>
        </p:spPr>
        <p:txBody>
          <a:bodyPr vert="horz" lIns="91282" tIns="45641" rIns="91282" bIns="45641" rtlCol="0"/>
          <a:lstStyle>
            <a:lvl1pPr algn="r">
              <a:defRPr sz="1300"/>
            </a:lvl1pPr>
          </a:lstStyle>
          <a:p>
            <a:fld id="{BD694648-7EF8-417C-8489-37F0647EDFAB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82" tIns="45641" rIns="91282" bIns="45641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07" y="4473814"/>
            <a:ext cx="5609588" cy="3660537"/>
          </a:xfrm>
          <a:prstGeom prst="rect">
            <a:avLst/>
          </a:prstGeom>
        </p:spPr>
        <p:txBody>
          <a:bodyPr vert="horz" lIns="91282" tIns="45641" rIns="91282" bIns="4564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13"/>
            <a:ext cx="3037736" cy="466087"/>
          </a:xfrm>
          <a:prstGeom prst="rect">
            <a:avLst/>
          </a:prstGeom>
        </p:spPr>
        <p:txBody>
          <a:bodyPr vert="horz" lIns="91282" tIns="45641" rIns="91282" bIns="45641" rtlCol="0" anchor="b"/>
          <a:lstStyle>
            <a:lvl1pPr algn="l">
              <a:defRPr sz="13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081" y="8830313"/>
            <a:ext cx="3037736" cy="466087"/>
          </a:xfrm>
          <a:prstGeom prst="rect">
            <a:avLst/>
          </a:prstGeom>
        </p:spPr>
        <p:txBody>
          <a:bodyPr vert="horz" lIns="91282" tIns="45641" rIns="91282" bIns="45641" rtlCol="0" anchor="b"/>
          <a:lstStyle>
            <a:lvl1pPr algn="r">
              <a:defRPr sz="1300"/>
            </a:lvl1pPr>
          </a:lstStyle>
          <a:p>
            <a:fld id="{68A81764-1F9D-44F0-AE99-33E24320A33C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08826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4F6BD-B95F-496B-BB99-FD5FBC2D00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4390" y="3250421"/>
            <a:ext cx="9144000" cy="13421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267B0-67FA-4F72-B35B-D92CBF3A24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33256"/>
            <a:ext cx="9144000" cy="42454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CA"/>
          </a:p>
        </p:txBody>
      </p:sp>
      <p:pic>
        <p:nvPicPr>
          <p:cNvPr id="7" name="Picture 6" descr="parc de la verendrye.jpg">
            <a:extLst>
              <a:ext uri="{FF2B5EF4-FFF2-40B4-BE49-F238E27FC236}">
                <a16:creationId xmlns:a16="http://schemas.microsoft.com/office/drawing/2014/main" id="{0275FED8-A3F0-45C0-9DE0-09E2E24937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581089" y="1204022"/>
            <a:ext cx="2990602" cy="13239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AF7B35-6D4D-4023-903A-5B7EDE5B21A3}"/>
              </a:ext>
            </a:extLst>
          </p:cNvPr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11189"/>
            <a:ext cx="3015963" cy="1316808"/>
          </a:xfrm>
          <a:prstGeom prst="rect">
            <a:avLst/>
          </a:prstGeom>
        </p:spPr>
      </p:pic>
      <p:pic>
        <p:nvPicPr>
          <p:cNvPr id="9" name="Picture 2" descr="R:\Users\Daniel Bissonnette\Photo\carriere.JPG">
            <a:extLst>
              <a:ext uri="{FF2B5EF4-FFF2-40B4-BE49-F238E27FC236}">
                <a16:creationId xmlns:a16="http://schemas.microsoft.com/office/drawing/2014/main" id="{1103A2E1-8BB3-4129-91B2-A22CAA1447F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/>
          <a:srcRect t="10673" b="29593"/>
          <a:stretch>
            <a:fillRect/>
          </a:stretch>
        </p:blipFill>
        <p:spPr bwMode="auto">
          <a:xfrm>
            <a:off x="7617151" y="1204022"/>
            <a:ext cx="3050849" cy="1323975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B9D2678-2BB7-4C7B-9B44-37AC2D0E4236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767927-D82E-4F8C-834F-1E16A4CC5663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78A64A3-917C-4FD0-9327-11D8214A5EB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2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4F6BD-B95F-496B-BB99-FD5FBC2D00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4390" y="3250421"/>
            <a:ext cx="9144000" cy="13421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267B0-67FA-4F72-B35B-D92CBF3A24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33256"/>
            <a:ext cx="9144000" cy="42454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C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A29CD0-3AA6-4266-8971-BC2D4C5B8B31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F48DA4-914B-465E-B844-28386BB42EF4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5B37E8-22A4-4F3A-8C19-9399534FE3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8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A4B71-E681-4AF0-81AC-385B20B0D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2E4BC2-30B7-4BF5-A7C0-07AC7FE94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B4C76-CD61-4543-A722-3D7C2C48B7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721895" cy="63010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6554BD-E215-451E-847C-D4C66FF90A71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E33F91-D6F2-48C9-B2DA-4ECF2CC3BAA7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D660F1-15E8-4ACA-9BFD-0427444EA4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89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87CC9-950A-4FA7-8D87-93A2FBEDC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3A15A7-334B-4626-9D21-469EE67F0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F0F85A-0CDA-454A-9572-847CA659EF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2B022-A3B4-4F28-ADAF-141D7D970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E6480-925A-45AF-B2BF-A426831F1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AAC073-ECEF-414A-928A-D8706C7F2C87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0AA205-8790-41E3-A478-F64B855B1263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9C5462-7415-404F-BB91-6E5D698DD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1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C917F-D17D-483D-A7B8-5143A74E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FA2B1-EE34-417A-B381-45AA537C1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05695A-99AD-4322-A475-3BB85B5E8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5A9123-4935-40FC-A363-72DC86E7AC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B216C-E8FA-49D9-A897-64027EA4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B6651-59BE-4DFC-824F-CF75F9592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7BD041-B0E8-4C96-B8C7-E40E629773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721895" cy="63010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C10809-DC1E-4DB2-9B2E-8C02FC670CCD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161D39-2E7E-4D19-9995-726B3BD0971B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19441F-027E-4FA7-9FE2-4D4446B1812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01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C917F-D17D-483D-A7B8-5143A74E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FA2B1-EE34-417A-B381-45AA537C1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05695A-99AD-4322-A475-3BB85B5E8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5A9123-4935-40FC-A363-72DC86E7AC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B216C-E8FA-49D9-A897-64027EA4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B6651-59BE-4DFC-824F-CF75F9592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DC2C99-29B9-4FBE-91C1-526701C1B256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D8617F-F044-44FC-AACC-815A940E727F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09720D-CBDA-4692-BE2E-676425158D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18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C917F-D17D-483D-A7B8-5143A74E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FA2B1-EE34-417A-B381-45AA537C1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6686" y="1825625"/>
            <a:ext cx="357605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5A9123-4935-40FC-A363-72DC86E7AC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B216C-E8FA-49D9-A897-64027EA4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B6651-59BE-4DFC-824F-CF75F9592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3E31DD1-5554-46B1-B002-4FEF42B3E88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426572" y="1833187"/>
            <a:ext cx="357605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2A084DC-D885-47D1-BF50-6AA2DCFCA8E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50217"/>
            <a:ext cx="357605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758261-AE3C-478D-96E5-1E4485AA2A1B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5F56AB-5084-46C2-95BB-E71EF81BED0A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E329A9-39BC-478B-B883-2B64AB3AEE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34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BFA5E10-F2F1-427C-B58A-CF2C4EC43456}"/>
              </a:ext>
            </a:extLst>
          </p:cNvPr>
          <p:cNvSpPr txBox="1"/>
          <p:nvPr userDrawn="1"/>
        </p:nvSpPr>
        <p:spPr>
          <a:xfrm>
            <a:off x="0" y="6319446"/>
            <a:ext cx="12192000" cy="55518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61D872-04AC-4B15-BF65-77095F89B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1F1F9B-185A-4607-9CF8-D1D3F34490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B37C06-F696-49F8-8D0B-FD74F7AD5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72C4BE-90E7-470E-8749-88006B257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8B1166-4BF4-43B9-B9DE-3ED1F2676F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721895" cy="63010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82E1809-063E-49FD-959E-2B3CF793AFE5}"/>
              </a:ext>
            </a:extLst>
          </p:cNvPr>
          <p:cNvSpPr txBox="1"/>
          <p:nvPr userDrawn="1"/>
        </p:nvSpPr>
        <p:spPr>
          <a:xfrm>
            <a:off x="2261108" y="6395743"/>
            <a:ext cx="936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solidFill>
                  <a:srgbClr val="00B0F0"/>
                </a:solidFill>
              </a:rPr>
              <a:t>INGÉNIERIE DES MATÉRIAUX | EXPERTISE | FORMATION | TECHNICO-LÉGAL | TECHNOLOGIES</a:t>
            </a:r>
            <a:endParaRPr lang="fr-FR" sz="1100" b="1" dirty="0">
              <a:solidFill>
                <a:srgbClr val="00B0F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9F85E6-FBC1-49C3-AB05-6E18DBC4E7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92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C917F-D17D-483D-A7B8-5143A74E8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FA2B1-EE34-417A-B381-45AA537C1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05695A-99AD-4322-A475-3BB85B5E8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5A9123-4935-40FC-A363-72DC86E7AC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B216C-E8FA-49D9-A897-64027EA4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B6651-59BE-4DFC-824F-CF75F9592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09720D-CBDA-4692-BE2E-676425158D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328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4A9E16-C0F9-44CC-AEBD-27AFC22291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05392" y="6356350"/>
            <a:ext cx="2376008" cy="365125"/>
          </a:xfrm>
          <a:prstGeom prst="rect">
            <a:avLst/>
          </a:prstGeom>
        </p:spPr>
        <p:txBody>
          <a:bodyPr/>
          <a:lstStyle/>
          <a:p>
            <a:fld id="{E8F528B2-7FC4-4878-A376-254C671D0459}" type="datetimeFigureOut">
              <a:rPr lang="fr-CA" smtClean="0"/>
              <a:t>2020-12-17</a:t>
            </a:fld>
            <a:endParaRPr lang="fr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33CE13-06CA-4641-8D39-09AA9F5A3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402675-5498-48AE-A902-68A33AD40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66612A-42F2-4888-8C5A-8DF4A55BB6EE}" type="slidenum">
              <a:rPr lang="fr-CA" smtClean="0"/>
              <a:t>‹N°›</a:t>
            </a:fld>
            <a:endParaRPr lang="fr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7376AC-7E86-4AFB-836C-5497120D2E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22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E84D09-8578-4B87-83DE-1CBAF2776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686" y="365125"/>
            <a:ext cx="1103582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5729B2-663E-4612-94BB-EF66A3F10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6687" y="1825625"/>
            <a:ext cx="1103582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r-CA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475549C-CCC1-4DB9-9EDF-4445B7493A97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859" y="6323260"/>
            <a:ext cx="548361" cy="5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369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0" r:id="rId2"/>
    <p:sldLayoutId id="2147483650" r:id="rId3"/>
    <p:sldLayoutId id="2147483651" r:id="rId4"/>
    <p:sldLayoutId id="2147483652" r:id="rId5"/>
    <p:sldLayoutId id="2147483699" r:id="rId6"/>
    <p:sldLayoutId id="2147483701" r:id="rId7"/>
    <p:sldLayoutId id="2147483654" r:id="rId8"/>
    <p:sldLayoutId id="2147483702" r:id="rId9"/>
    <p:sldLayoutId id="2147483655" r:id="rId10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B0F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5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7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6.jpg"/><Relationship Id="rId5" Type="http://schemas.openxmlformats.org/officeDocument/2006/relationships/tags" Target="../tags/tag5.xml"/><Relationship Id="rId10" Type="http://schemas.openxmlformats.org/officeDocument/2006/relationships/image" Target="../media/image1.png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slideLayout" Target="../slideLayouts/slideLayout8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tags" Target="../tags/tag25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19" Type="http://schemas.openxmlformats.org/officeDocument/2006/relationships/image" Target="../media/image8.jpeg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33.xml"/><Relationship Id="rId13" Type="http://schemas.openxmlformats.org/officeDocument/2006/relationships/tags" Target="../tags/tag38.xml"/><Relationship Id="rId18" Type="http://schemas.openxmlformats.org/officeDocument/2006/relationships/slideLayout" Target="../slideLayouts/slideLayout8.xml"/><Relationship Id="rId3" Type="http://schemas.openxmlformats.org/officeDocument/2006/relationships/tags" Target="../tags/tag28.xml"/><Relationship Id="rId7" Type="http://schemas.openxmlformats.org/officeDocument/2006/relationships/tags" Target="../tags/tag32.xml"/><Relationship Id="rId12" Type="http://schemas.openxmlformats.org/officeDocument/2006/relationships/tags" Target="../tags/tag37.xml"/><Relationship Id="rId17" Type="http://schemas.openxmlformats.org/officeDocument/2006/relationships/tags" Target="../tags/tag42.xml"/><Relationship Id="rId2" Type="http://schemas.openxmlformats.org/officeDocument/2006/relationships/tags" Target="../tags/tag27.xml"/><Relationship Id="rId16" Type="http://schemas.openxmlformats.org/officeDocument/2006/relationships/tags" Target="../tags/tag41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11" Type="http://schemas.openxmlformats.org/officeDocument/2006/relationships/tags" Target="../tags/tag36.xml"/><Relationship Id="rId5" Type="http://schemas.openxmlformats.org/officeDocument/2006/relationships/tags" Target="../tags/tag30.xml"/><Relationship Id="rId15" Type="http://schemas.openxmlformats.org/officeDocument/2006/relationships/tags" Target="../tags/tag40.xml"/><Relationship Id="rId10" Type="http://schemas.openxmlformats.org/officeDocument/2006/relationships/tags" Target="../tags/tag35.xml"/><Relationship Id="rId19" Type="http://schemas.openxmlformats.org/officeDocument/2006/relationships/image" Target="../media/image9.jpeg"/><Relationship Id="rId4" Type="http://schemas.openxmlformats.org/officeDocument/2006/relationships/tags" Target="../tags/tag29.xml"/><Relationship Id="rId9" Type="http://schemas.openxmlformats.org/officeDocument/2006/relationships/tags" Target="../tags/tag34.xml"/><Relationship Id="rId14" Type="http://schemas.openxmlformats.org/officeDocument/2006/relationships/tags" Target="../tags/tag3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50.xml"/><Relationship Id="rId13" Type="http://schemas.openxmlformats.org/officeDocument/2006/relationships/diagramColors" Target="../diagrams/colors1.xml"/><Relationship Id="rId3" Type="http://schemas.openxmlformats.org/officeDocument/2006/relationships/tags" Target="../tags/tag45.xml"/><Relationship Id="rId7" Type="http://schemas.openxmlformats.org/officeDocument/2006/relationships/tags" Target="../tags/tag49.xml"/><Relationship Id="rId12" Type="http://schemas.openxmlformats.org/officeDocument/2006/relationships/diagramQuickStyle" Target="../diagrams/quickStyle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11" Type="http://schemas.openxmlformats.org/officeDocument/2006/relationships/diagramLayout" Target="../diagrams/layout1.xml"/><Relationship Id="rId5" Type="http://schemas.openxmlformats.org/officeDocument/2006/relationships/tags" Target="../tags/tag47.xml"/><Relationship Id="rId10" Type="http://schemas.openxmlformats.org/officeDocument/2006/relationships/diagramData" Target="../diagrams/data1.xml"/><Relationship Id="rId4" Type="http://schemas.openxmlformats.org/officeDocument/2006/relationships/tags" Target="../tags/tag46.xml"/><Relationship Id="rId9" Type="http://schemas.openxmlformats.org/officeDocument/2006/relationships/slideLayout" Target="../slideLayouts/slideLayout3.xml"/><Relationship Id="rId14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7" Type="http://schemas.openxmlformats.org/officeDocument/2006/relationships/image" Target="../media/image1.png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image" Target="../media/image20.jpeg"/><Relationship Id="rId5" Type="http://schemas.openxmlformats.org/officeDocument/2006/relationships/slideLayout" Target="../slideLayouts/slideLayout8.xml"/><Relationship Id="rId4" Type="http://schemas.openxmlformats.org/officeDocument/2006/relationships/tags" Target="../tags/tag5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57.xml"/><Relationship Id="rId7" Type="http://schemas.openxmlformats.org/officeDocument/2006/relationships/image" Target="../media/image21.pn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tags" Target="../tags/tag62.xml"/><Relationship Id="rId7" Type="http://schemas.openxmlformats.org/officeDocument/2006/relationships/image" Target="../media/image23.pn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4.xml"/><Relationship Id="rId4" Type="http://schemas.openxmlformats.org/officeDocument/2006/relationships/tags" Target="../tags/tag63.xml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67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4" Type="http://schemas.openxmlformats.org/officeDocument/2006/relationships/tags" Target="../tags/tag68.xml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image" Target="../media/image30.jpg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image" Target="../media/image29.jpg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image" Target="../media/image28.png"/><Relationship Id="rId5" Type="http://schemas.openxmlformats.org/officeDocument/2006/relationships/tags" Target="../tags/tag75.xml"/><Relationship Id="rId10" Type="http://schemas.openxmlformats.org/officeDocument/2006/relationships/slideLayout" Target="../slideLayouts/slideLayout3.xml"/><Relationship Id="rId4" Type="http://schemas.openxmlformats.org/officeDocument/2006/relationships/tags" Target="../tags/tag74.xml"/><Relationship Id="rId9" Type="http://schemas.openxmlformats.org/officeDocument/2006/relationships/tags" Target="../tags/tag7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image" Target="../media/image33.jpg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13" Type="http://schemas.openxmlformats.org/officeDocument/2006/relationships/tags" Target="../tags/tag98.xml"/><Relationship Id="rId18" Type="http://schemas.openxmlformats.org/officeDocument/2006/relationships/image" Target="../media/image36.jpeg"/><Relationship Id="rId3" Type="http://schemas.openxmlformats.org/officeDocument/2006/relationships/tags" Target="../tags/tag88.xml"/><Relationship Id="rId7" Type="http://schemas.openxmlformats.org/officeDocument/2006/relationships/tags" Target="../tags/tag92.xml"/><Relationship Id="rId12" Type="http://schemas.openxmlformats.org/officeDocument/2006/relationships/tags" Target="../tags/tag97.xml"/><Relationship Id="rId17" Type="http://schemas.openxmlformats.org/officeDocument/2006/relationships/image" Target="../media/image35.emf"/><Relationship Id="rId2" Type="http://schemas.openxmlformats.org/officeDocument/2006/relationships/tags" Target="../tags/tag87.xml"/><Relationship Id="rId16" Type="http://schemas.openxmlformats.org/officeDocument/2006/relationships/image" Target="../media/image34.gif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11" Type="http://schemas.openxmlformats.org/officeDocument/2006/relationships/tags" Target="../tags/tag96.xml"/><Relationship Id="rId5" Type="http://schemas.openxmlformats.org/officeDocument/2006/relationships/tags" Target="../tags/tag90.xml"/><Relationship Id="rId15" Type="http://schemas.openxmlformats.org/officeDocument/2006/relationships/slideLayout" Target="../slideLayouts/slideLayout3.xml"/><Relationship Id="rId10" Type="http://schemas.openxmlformats.org/officeDocument/2006/relationships/tags" Target="../tags/tag95.xml"/><Relationship Id="rId19" Type="http://schemas.openxmlformats.org/officeDocument/2006/relationships/image" Target="../media/image37.png"/><Relationship Id="rId4" Type="http://schemas.openxmlformats.org/officeDocument/2006/relationships/tags" Target="../tags/tag89.xml"/><Relationship Id="rId9" Type="http://schemas.openxmlformats.org/officeDocument/2006/relationships/tags" Target="../tags/tag94.xml"/><Relationship Id="rId14" Type="http://schemas.openxmlformats.org/officeDocument/2006/relationships/tags" Target="../tags/tag9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07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12" Type="http://schemas.openxmlformats.org/officeDocument/2006/relationships/tags" Target="../tags/tag111.xml"/><Relationship Id="rId17" Type="http://schemas.openxmlformats.org/officeDocument/2006/relationships/image" Target="../media/image36.jpeg"/><Relationship Id="rId2" Type="http://schemas.openxmlformats.org/officeDocument/2006/relationships/tags" Target="../tags/tag101.xml"/><Relationship Id="rId16" Type="http://schemas.openxmlformats.org/officeDocument/2006/relationships/image" Target="../media/image40.png"/><Relationship Id="rId1" Type="http://schemas.openxmlformats.org/officeDocument/2006/relationships/tags" Target="../tags/tag100.xml"/><Relationship Id="rId6" Type="http://schemas.openxmlformats.org/officeDocument/2006/relationships/tags" Target="../tags/tag105.xml"/><Relationship Id="rId11" Type="http://schemas.openxmlformats.org/officeDocument/2006/relationships/tags" Target="../tags/tag110.xml"/><Relationship Id="rId5" Type="http://schemas.openxmlformats.org/officeDocument/2006/relationships/tags" Target="../tags/tag104.xml"/><Relationship Id="rId15" Type="http://schemas.openxmlformats.org/officeDocument/2006/relationships/image" Target="../media/image39.png"/><Relationship Id="rId10" Type="http://schemas.openxmlformats.org/officeDocument/2006/relationships/tags" Target="../tags/tag109.xml"/><Relationship Id="rId4" Type="http://schemas.openxmlformats.org/officeDocument/2006/relationships/tags" Target="../tags/tag103.xml"/><Relationship Id="rId9" Type="http://schemas.openxmlformats.org/officeDocument/2006/relationships/tags" Target="../tags/tag108.xml"/><Relationship Id="rId1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tags" Target="../tags/tag114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9" Type="http://schemas.openxmlformats.org/officeDocument/2006/relationships/image" Target="../media/image4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image" Target="../media/image44.png"/><Relationship Id="rId5" Type="http://schemas.openxmlformats.org/officeDocument/2006/relationships/image" Target="../media/image43.emf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28.xml"/><Relationship Id="rId13" Type="http://schemas.openxmlformats.org/officeDocument/2006/relationships/tags" Target="../tags/tag133.xml"/><Relationship Id="rId18" Type="http://schemas.openxmlformats.org/officeDocument/2006/relationships/image" Target="../media/image47.png"/><Relationship Id="rId3" Type="http://schemas.openxmlformats.org/officeDocument/2006/relationships/tags" Target="../tags/tag123.xml"/><Relationship Id="rId7" Type="http://schemas.openxmlformats.org/officeDocument/2006/relationships/tags" Target="../tags/tag127.xml"/><Relationship Id="rId12" Type="http://schemas.openxmlformats.org/officeDocument/2006/relationships/tags" Target="../tags/tag132.xml"/><Relationship Id="rId17" Type="http://schemas.openxmlformats.org/officeDocument/2006/relationships/image" Target="../media/image46.png"/><Relationship Id="rId2" Type="http://schemas.openxmlformats.org/officeDocument/2006/relationships/tags" Target="../tags/tag122.xml"/><Relationship Id="rId16" Type="http://schemas.openxmlformats.org/officeDocument/2006/relationships/image" Target="../media/image45.emf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11" Type="http://schemas.openxmlformats.org/officeDocument/2006/relationships/tags" Target="../tags/tag131.xml"/><Relationship Id="rId5" Type="http://schemas.openxmlformats.org/officeDocument/2006/relationships/tags" Target="../tags/tag125.xml"/><Relationship Id="rId15" Type="http://schemas.openxmlformats.org/officeDocument/2006/relationships/slideLayout" Target="../slideLayouts/slideLayout3.xml"/><Relationship Id="rId10" Type="http://schemas.openxmlformats.org/officeDocument/2006/relationships/tags" Target="../tags/tag130.xml"/><Relationship Id="rId19" Type="http://schemas.openxmlformats.org/officeDocument/2006/relationships/image" Target="../media/image48.jpg"/><Relationship Id="rId4" Type="http://schemas.openxmlformats.org/officeDocument/2006/relationships/tags" Target="../tags/tag124.xml"/><Relationship Id="rId9" Type="http://schemas.openxmlformats.org/officeDocument/2006/relationships/tags" Target="../tags/tag129.xml"/><Relationship Id="rId14" Type="http://schemas.openxmlformats.org/officeDocument/2006/relationships/tags" Target="../tags/tag13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42.xml"/><Relationship Id="rId13" Type="http://schemas.openxmlformats.org/officeDocument/2006/relationships/image" Target="../media/image50.png"/><Relationship Id="rId3" Type="http://schemas.openxmlformats.org/officeDocument/2006/relationships/tags" Target="../tags/tag137.xml"/><Relationship Id="rId7" Type="http://schemas.openxmlformats.org/officeDocument/2006/relationships/tags" Target="../tags/tag141.xml"/><Relationship Id="rId12" Type="http://schemas.openxmlformats.org/officeDocument/2006/relationships/image" Target="../media/image49.png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11" Type="http://schemas.openxmlformats.org/officeDocument/2006/relationships/slideLayout" Target="../slideLayouts/slideLayout3.xml"/><Relationship Id="rId5" Type="http://schemas.openxmlformats.org/officeDocument/2006/relationships/tags" Target="../tags/tag139.xml"/><Relationship Id="rId15" Type="http://schemas.openxmlformats.org/officeDocument/2006/relationships/image" Target="../media/image52.png"/><Relationship Id="rId10" Type="http://schemas.openxmlformats.org/officeDocument/2006/relationships/tags" Target="../tags/tag144.xml"/><Relationship Id="rId4" Type="http://schemas.openxmlformats.org/officeDocument/2006/relationships/tags" Target="../tags/tag138.xml"/><Relationship Id="rId9" Type="http://schemas.openxmlformats.org/officeDocument/2006/relationships/tags" Target="../tags/tag143.xml"/><Relationship Id="rId1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tags" Target="../tags/tag147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146.xml"/><Relationship Id="rId1" Type="http://schemas.openxmlformats.org/officeDocument/2006/relationships/tags" Target="../tags/tag145.xml"/><Relationship Id="rId6" Type="http://schemas.openxmlformats.org/officeDocument/2006/relationships/tags" Target="../tags/tag150.xml"/><Relationship Id="rId5" Type="http://schemas.openxmlformats.org/officeDocument/2006/relationships/tags" Target="../tags/tag149.xml"/><Relationship Id="rId4" Type="http://schemas.openxmlformats.org/officeDocument/2006/relationships/tags" Target="../tags/tag148.xml"/><Relationship Id="rId9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" Type="http://schemas.openxmlformats.org/officeDocument/2006/relationships/tags" Target="../tags/tag151.xml"/><Relationship Id="rId6" Type="http://schemas.openxmlformats.org/officeDocument/2006/relationships/image" Target="../media/image55.png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5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62.xml"/><Relationship Id="rId3" Type="http://schemas.openxmlformats.org/officeDocument/2006/relationships/tags" Target="../tags/tag157.xml"/><Relationship Id="rId7" Type="http://schemas.openxmlformats.org/officeDocument/2006/relationships/tags" Target="../tags/tag161.xml"/><Relationship Id="rId12" Type="http://schemas.openxmlformats.org/officeDocument/2006/relationships/image" Target="../media/image55.png"/><Relationship Id="rId2" Type="http://schemas.openxmlformats.org/officeDocument/2006/relationships/tags" Target="../tags/tag156.xml"/><Relationship Id="rId1" Type="http://schemas.openxmlformats.org/officeDocument/2006/relationships/tags" Target="../tags/tag155.xml"/><Relationship Id="rId6" Type="http://schemas.openxmlformats.org/officeDocument/2006/relationships/tags" Target="../tags/tag160.xml"/><Relationship Id="rId11" Type="http://schemas.openxmlformats.org/officeDocument/2006/relationships/image" Target="../media/image41.png"/><Relationship Id="rId5" Type="http://schemas.openxmlformats.org/officeDocument/2006/relationships/tags" Target="../tags/tag159.xml"/><Relationship Id="rId10" Type="http://schemas.openxmlformats.org/officeDocument/2006/relationships/image" Target="../media/image56.png"/><Relationship Id="rId4" Type="http://schemas.openxmlformats.org/officeDocument/2006/relationships/tags" Target="../tags/tag158.xml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70.xml"/><Relationship Id="rId13" Type="http://schemas.openxmlformats.org/officeDocument/2006/relationships/image" Target="../media/image58.png"/><Relationship Id="rId18" Type="http://schemas.openxmlformats.org/officeDocument/2006/relationships/image" Target="../media/image63.svg"/><Relationship Id="rId3" Type="http://schemas.openxmlformats.org/officeDocument/2006/relationships/tags" Target="../tags/tag165.xml"/><Relationship Id="rId7" Type="http://schemas.openxmlformats.org/officeDocument/2006/relationships/tags" Target="../tags/tag169.xml"/><Relationship Id="rId12" Type="http://schemas.openxmlformats.org/officeDocument/2006/relationships/image" Target="../media/image1.png"/><Relationship Id="rId17" Type="http://schemas.openxmlformats.org/officeDocument/2006/relationships/image" Target="../media/image62.png"/><Relationship Id="rId2" Type="http://schemas.openxmlformats.org/officeDocument/2006/relationships/tags" Target="../tags/tag164.xml"/><Relationship Id="rId16" Type="http://schemas.openxmlformats.org/officeDocument/2006/relationships/image" Target="../media/image61.svg"/><Relationship Id="rId1" Type="http://schemas.openxmlformats.org/officeDocument/2006/relationships/tags" Target="../tags/tag163.xml"/><Relationship Id="rId6" Type="http://schemas.openxmlformats.org/officeDocument/2006/relationships/tags" Target="../tags/tag168.xml"/><Relationship Id="rId11" Type="http://schemas.openxmlformats.org/officeDocument/2006/relationships/image" Target="../media/image57.jpeg"/><Relationship Id="rId5" Type="http://schemas.openxmlformats.org/officeDocument/2006/relationships/tags" Target="../tags/tag167.xml"/><Relationship Id="rId15" Type="http://schemas.openxmlformats.org/officeDocument/2006/relationships/image" Target="../media/image60.png"/><Relationship Id="rId10" Type="http://schemas.openxmlformats.org/officeDocument/2006/relationships/slideLayout" Target="../slideLayouts/slideLayout8.xml"/><Relationship Id="rId4" Type="http://schemas.openxmlformats.org/officeDocument/2006/relationships/tags" Target="../tags/tag166.xml"/><Relationship Id="rId9" Type="http://schemas.openxmlformats.org/officeDocument/2006/relationships/tags" Target="../tags/tag171.xml"/><Relationship Id="rId14" Type="http://schemas.openxmlformats.org/officeDocument/2006/relationships/image" Target="../media/image59.sv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DADDF91-F04B-4BAB-8AAF-DA7EFFAD83B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" y="4899170"/>
            <a:ext cx="12192000" cy="195882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861B3E-3DE3-4ACC-AF2E-E135469B7C6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93305" y="5243791"/>
            <a:ext cx="1209869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Améliorer le suivi de vos travaux par des techniques et méthodes efficaces</a:t>
            </a:r>
            <a:endParaRPr lang="fr-CA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fr-CA" sz="2000" dirty="0">
              <a:solidFill>
                <a:schemeClr val="bg1"/>
              </a:solidFill>
            </a:endParaRPr>
          </a:p>
          <a:p>
            <a:r>
              <a:rPr lang="fr-CA" sz="2000" dirty="0">
                <a:solidFill>
                  <a:schemeClr val="bg1"/>
                </a:solidFill>
              </a:rPr>
              <a:t>						             Présentation décembre 2020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29EBDF-BC95-48C9-B38A-DAF95A3D1A8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86" y="102701"/>
            <a:ext cx="952633" cy="9145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E97E0E-257D-4699-B73A-6B7FAABEB8ED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>
            <a:alphaModFix amt="8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63333"/>
            <a:ext cx="12191999" cy="8131967"/>
          </a:xfrm>
          <a:prstGeom prst="rect">
            <a:avLst/>
          </a:prstGeom>
          <a:solidFill>
            <a:schemeClr val="tx1"/>
          </a:solidFill>
          <a:effectLst>
            <a:outerShdw blurRad="50800" dist="50800" dir="5400000" sx="95000" sy="95000" algn="ctr" rotWithShape="0">
              <a:srgbClr val="000000">
                <a:alpha val="58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0DCA8A-F2DD-43AF-B4A1-09E2AA4E63D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4062585" y="373178"/>
            <a:ext cx="3564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b="1" dirty="0">
                <a:solidFill>
                  <a:srgbClr val="0097D1"/>
                </a:solidFill>
              </a:rPr>
              <a:t>GROUPE CONSEIL SCT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3A76FD7-A737-45A9-A696-372B8BC9B96F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433" y="146747"/>
            <a:ext cx="952633" cy="9145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DAA197B-BFEB-4871-BE1A-6C9ACE9496F1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21320" y="1698371"/>
            <a:ext cx="11073468" cy="3078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200"/>
              </a:lnSpc>
            </a:pPr>
            <a:r>
              <a:rPr lang="fr-CA" sz="5400" b="1" dirty="0">
                <a:solidFill>
                  <a:schemeClr val="bg1"/>
                </a:solidFill>
              </a:rPr>
              <a:t>UN GUICHET UNIQUE D’EXPERTS</a:t>
            </a:r>
          </a:p>
          <a:p>
            <a:pPr algn="ctr"/>
            <a:endParaRPr lang="fr-CA" sz="1050" b="1" dirty="0">
              <a:solidFill>
                <a:schemeClr val="bg1"/>
              </a:solidFill>
            </a:endParaRPr>
          </a:p>
          <a:p>
            <a:pPr algn="ctr"/>
            <a:endParaRPr lang="fr-CA" b="1" dirty="0">
              <a:solidFill>
                <a:schemeClr val="bg1"/>
              </a:solidFill>
            </a:endParaRPr>
          </a:p>
          <a:p>
            <a:pPr algn="ctr"/>
            <a:endParaRPr lang="fr-CA" sz="1050" b="1" dirty="0">
              <a:solidFill>
                <a:schemeClr val="bg1"/>
              </a:solidFill>
            </a:endParaRPr>
          </a:p>
          <a:p>
            <a:pPr algn="ctr">
              <a:lnSpc>
                <a:spcPts val="5200"/>
              </a:lnSpc>
            </a:pPr>
            <a:r>
              <a:rPr lang="fr-CA" sz="2800" b="1" dirty="0">
                <a:solidFill>
                  <a:schemeClr val="bg1"/>
                </a:solidFill>
              </a:rPr>
              <a:t>EN</a:t>
            </a:r>
          </a:p>
          <a:p>
            <a:pPr algn="ctr"/>
            <a:r>
              <a:rPr lang="fr-CA" sz="2400" b="1" dirty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ts val="5200"/>
              </a:lnSpc>
            </a:pPr>
            <a:r>
              <a:rPr lang="fr-CA" sz="5400" b="1" dirty="0">
                <a:solidFill>
                  <a:schemeClr val="bg1"/>
                </a:solidFill>
              </a:rPr>
              <a:t>GÉNIE DES MATÉRIAUX</a:t>
            </a:r>
          </a:p>
        </p:txBody>
      </p:sp>
      <p:pic>
        <p:nvPicPr>
          <p:cNvPr id="1026" name="Picture 2" descr="Bitume Québec">
            <a:extLst>
              <a:ext uri="{FF2B5EF4-FFF2-40B4-BE49-F238E27FC236}">
                <a16:creationId xmlns:a16="http://schemas.microsoft.com/office/drawing/2014/main" id="{D17BFFCB-547D-4DD0-A2E1-0CC222A9CCE8}"/>
              </a:ext>
            </a:extLst>
          </p:cNvPr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2004" y="5782870"/>
            <a:ext cx="2303146" cy="103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208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5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6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7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9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0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B9DA85-D15E-410D-BD06-C8EDC7A10DF5}"/>
              </a:ext>
            </a:extLst>
          </p:cNvPr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42248" y="1481328"/>
            <a:ext cx="2926080" cy="2468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000">
                <a:solidFill>
                  <a:schemeClr val="tx1"/>
                </a:solidFill>
              </a:rPr>
              <a:t>RÉALITÉ OU FICTION?</a:t>
            </a:r>
          </a:p>
        </p:txBody>
      </p:sp>
      <p:sp>
        <p:nvSpPr>
          <p:cNvPr id="35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5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8" name="Picture 7" descr="A group of people that are talking to each other&#10;&#10;Description automatically generated">
            <a:extLst>
              <a:ext uri="{FF2B5EF4-FFF2-40B4-BE49-F238E27FC236}">
                <a16:creationId xmlns:a16="http://schemas.microsoft.com/office/drawing/2014/main" id="{550CAE2A-4A15-4481-820B-4C29EE8B97BA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" r="2" b="2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758E0D-ED09-40BA-A0E4-164C14E1EDB1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7272547" y="5831636"/>
            <a:ext cx="477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Améliorer le suivi de vos travaux et performances</a:t>
            </a:r>
          </a:p>
        </p:txBody>
      </p:sp>
    </p:spTree>
    <p:extLst>
      <p:ext uri="{BB962C8B-B14F-4D97-AF65-F5344CB8AC3E}">
        <p14:creationId xmlns:p14="http://schemas.microsoft.com/office/powerpoint/2010/main" val="2917556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5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6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7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9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0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B9DA85-D15E-410D-BD06-C8EDC7A10DF5}"/>
              </a:ext>
            </a:extLst>
          </p:cNvPr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42248" y="1481328"/>
            <a:ext cx="2926080" cy="2468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000">
                <a:solidFill>
                  <a:schemeClr val="tx1"/>
                </a:solidFill>
              </a:rPr>
              <a:t>RÉALITÉ OU FICTION?</a:t>
            </a:r>
          </a:p>
        </p:txBody>
      </p:sp>
      <p:sp>
        <p:nvSpPr>
          <p:cNvPr id="45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5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18" name="Picture 17" descr="Image result for technology generation professional">
            <a:extLst>
              <a:ext uri="{FF2B5EF4-FFF2-40B4-BE49-F238E27FC236}">
                <a16:creationId xmlns:a16="http://schemas.microsoft.com/office/drawing/2014/main" id="{B722C811-55C5-4710-BA18-98797403EB7E}"/>
              </a:ext>
            </a:extLst>
          </p:cNvPr>
          <p:cNvPicPr/>
          <p:nvPr>
            <p:custDataLst>
              <p:tags r:id="rId16"/>
            </p:custDataLst>
          </p:nvPr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" r="2433" b="1"/>
          <a:stretch/>
        </p:blipFill>
        <p:spPr bwMode="auto"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  <a:noFill/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820EC0A-737D-4A21-8A4A-20D6F4E4501F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6403556" y="5701452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fr-C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Amélioration par des techniques et méthodes efficaces ?</a:t>
            </a:r>
            <a:endParaRPr lang="fr-CA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649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Down Arrow 7">
            <a:extLst>
              <a:ext uri="{FF2B5EF4-FFF2-40B4-BE49-F238E27FC236}">
                <a16:creationId xmlns:a16="http://schemas.microsoft.com/office/drawing/2014/main" id="{73DE2CFE-42F2-48F0-8706-5264E012B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662795" y="-3745097"/>
            <a:ext cx="1354979" cy="10750169"/>
          </a:xfrm>
          <a:prstGeom prst="downArrow">
            <a:avLst>
              <a:gd name="adj1" fmla="val 100000"/>
              <a:gd name="adj2" fmla="val 22582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04FD2D-0A0A-41A3-8B22-865C990E2B0F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286932" y="1204109"/>
            <a:ext cx="10023398" cy="857894"/>
          </a:xfrm>
        </p:spPr>
        <p:txBody>
          <a:bodyPr>
            <a:normAutofit/>
          </a:bodyPr>
          <a:lstStyle/>
          <a:p>
            <a:r>
              <a:rPr lang="fr-CA" sz="3600" dirty="0"/>
              <a:t>NOS ACTIVITÉS AU QUOTIDIEN</a:t>
            </a:r>
          </a:p>
        </p:txBody>
      </p: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36695A1E-C50B-4D5A-9376-531C7216C5E2}"/>
              </a:ext>
            </a:extLst>
          </p:cNvPr>
          <p:cNvGraphicFramePr>
            <a:graphicFrameLocks noGrp="1"/>
          </p:cNvGraphicFramePr>
          <p:nvPr>
            <p:ph idx="1"/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04264246"/>
              </p:ext>
            </p:extLst>
          </p:nvPr>
        </p:nvGraphicFramePr>
        <p:xfrm>
          <a:off x="663663" y="3008708"/>
          <a:ext cx="11050281" cy="3415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C4D3A21-87B9-43FF-A678-72AAF6D372D4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594753" y="2375065"/>
            <a:ext cx="29094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Division Expertise et innovation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653491-28B9-481B-8603-7619B342781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208039" y="2312860"/>
            <a:ext cx="2222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Division Ingénierie des matériaux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81CA670-8761-45D9-AC9B-54272683DDAC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1116281" y="2969677"/>
            <a:ext cx="589100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44BDB52-7F63-41FF-85A8-C01D72D6C6A9}"/>
              </a:ext>
            </a:extLst>
          </p:cNvPr>
          <p:cNvCxnSpPr>
            <a:cxnSpLocks/>
          </p:cNvCxnSpPr>
          <p:nvPr>
            <p:custDataLst>
              <p:tags r:id="rId7"/>
            </p:custDataLst>
          </p:nvPr>
        </p:nvCxnSpPr>
        <p:spPr>
          <a:xfrm>
            <a:off x="7389562" y="2970245"/>
            <a:ext cx="190203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ADAE665-6735-4C48-AB9E-E78A5261E258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1474237" y="5365102"/>
            <a:ext cx="9703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800" b="1" i="0" u="none" strike="noStrike" baseline="0" dirty="0">
                <a:latin typeface="Helvetica-Bold"/>
              </a:rPr>
              <a:t>Nos activit</a:t>
            </a:r>
            <a:r>
              <a:rPr lang="fr-CA" b="1" dirty="0">
                <a:latin typeface="Helvetica-Bold"/>
              </a:rPr>
              <a:t>és quotidiennes nous amènent à sans cesse </a:t>
            </a:r>
            <a:r>
              <a:rPr lang="fr-CA" sz="1800" b="1" i="0" u="none" strike="noStrike" baseline="0" dirty="0">
                <a:latin typeface="Helvetica-Bold"/>
              </a:rPr>
              <a:t>remettre les pratiques de l’industrie de la construction routière en question.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34560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CA0DAA6-33B8-4A25-810D-2F4D816FB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97259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B9DA85-D15E-410D-BD06-C8EDC7A10DF5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51307" y="640081"/>
            <a:ext cx="3377183" cy="3681976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Nous </a:t>
            </a:r>
            <a:r>
              <a:rPr lang="en-US" dirty="0" err="1">
                <a:solidFill>
                  <a:schemeClr val="bg1"/>
                </a:solidFill>
              </a:rPr>
              <a:t>pensons</a:t>
            </a:r>
            <a:r>
              <a:rPr lang="en-US" dirty="0">
                <a:solidFill>
                  <a:schemeClr val="bg1"/>
                </a:solidFill>
              </a:rPr>
              <a:t> et </a:t>
            </a:r>
            <a:r>
              <a:rPr lang="en-US" dirty="0" err="1">
                <a:solidFill>
                  <a:schemeClr val="bg1"/>
                </a:solidFill>
              </a:rPr>
              <a:t>travaillons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rgbClr val="0097D1"/>
                </a:solidFill>
              </a:rPr>
              <a:t>autrement</a:t>
            </a:r>
            <a:r>
              <a:rPr lang="en-US" dirty="0">
                <a:solidFill>
                  <a:srgbClr val="0097D1"/>
                </a:solidFill>
              </a:rPr>
              <a:t>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3593B18-419B-4A68-A19B-D39FE70602B8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3" r="1" b="1"/>
          <a:stretch/>
        </p:blipFill>
        <p:spPr bwMode="auto">
          <a:xfrm>
            <a:off x="4654297" y="10"/>
            <a:ext cx="753770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1F1B71-F214-4976-A560-B913409D5AEE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49" y="461640"/>
            <a:ext cx="981821" cy="9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1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9CDF6DAD-6680-48EA-B64B-A5F5A4E46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94" y="364885"/>
            <a:ext cx="6025896" cy="579292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950976" y="700186"/>
            <a:ext cx="5374494" cy="1188720"/>
          </a:xfrm>
        </p:spPr>
        <p:txBody>
          <a:bodyPr anchor="ctr">
            <a:normAutofit/>
          </a:bodyPr>
          <a:lstStyle/>
          <a:p>
            <a:r>
              <a:rPr lang="fr-CA" sz="3700" dirty="0"/>
              <a:t>Questions fondamentales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950975" y="2066544"/>
            <a:ext cx="5599115" cy="3788346"/>
          </a:xfrm>
        </p:spPr>
        <p:txBody>
          <a:bodyPr>
            <a:normAutofit/>
          </a:bodyPr>
          <a:lstStyle/>
          <a:p>
            <a:r>
              <a:rPr lang="fr-CA" sz="2200" dirty="0">
                <a:solidFill>
                  <a:schemeClr val="bg1"/>
                </a:solidFill>
              </a:rPr>
              <a:t>Comment diminuer le risque financier et technique ?</a:t>
            </a:r>
          </a:p>
          <a:p>
            <a:r>
              <a:rPr lang="fr-CA" sz="2200" dirty="0">
                <a:solidFill>
                  <a:schemeClr val="bg1"/>
                </a:solidFill>
              </a:rPr>
              <a:t>Pouvons-nous faire mieux avec le personnel  disponible ?</a:t>
            </a:r>
          </a:p>
          <a:p>
            <a:r>
              <a:rPr lang="fr-CA" sz="2200" dirty="0">
                <a:solidFill>
                  <a:schemeClr val="bg1"/>
                </a:solidFill>
              </a:rPr>
              <a:t>Comment éviter d’échapper des problèmes?</a:t>
            </a:r>
          </a:p>
          <a:p>
            <a:r>
              <a:rPr lang="fr-CA" sz="2200" dirty="0">
                <a:solidFill>
                  <a:schemeClr val="bg1"/>
                </a:solidFill>
              </a:rPr>
              <a:t>Comment avoir la latitude d’effectuer les correctifs lorsqu’il est possible de le faire ?</a:t>
            </a:r>
          </a:p>
          <a:p>
            <a:pPr marL="0" indent="0">
              <a:buNone/>
            </a:pPr>
            <a:endParaRPr lang="fr-CA" sz="220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8DAB81-4939-4B23-8422-06E118E45A4F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7466591" y="365760"/>
            <a:ext cx="3591790" cy="27889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EF0333-C34A-4DED-926E-22C2338F4965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149668" y="3368894"/>
            <a:ext cx="4225636" cy="278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64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400800" y="484632"/>
            <a:ext cx="5299586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fr-CA" sz="4000" dirty="0"/>
              <a:t>Notre constat général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AE6B53-C24C-4DA3-8824-0E5ED464C490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7"/>
          <a:srcRect l="15894" r="12622" b="1"/>
          <a:stretch/>
        </p:blipFill>
        <p:spPr>
          <a:xfrm>
            <a:off x="20" y="10"/>
            <a:ext cx="2917436" cy="34077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0EE35D-ED8A-4115-975E-707A7BF7B50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8"/>
          <a:srcRect l="22737" r="29320" b="-2"/>
          <a:stretch/>
        </p:blipFill>
        <p:spPr>
          <a:xfrm>
            <a:off x="3008896" y="-2655"/>
            <a:ext cx="2917457" cy="34077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4C778E-5D04-4E40-BE93-7B0715A59F10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9"/>
          <a:srcRect l="5205" r="14631" b="1"/>
          <a:stretch/>
        </p:blipFill>
        <p:spPr>
          <a:xfrm>
            <a:off x="20" y="3494314"/>
            <a:ext cx="5926333" cy="33636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5"/>
            </p:custDataLst>
          </p:nvPr>
        </p:nvSpPr>
        <p:spPr>
          <a:xfrm>
            <a:off x="6400800" y="2121408"/>
            <a:ext cx="5118756" cy="4050792"/>
          </a:xfrm>
        </p:spPr>
        <p:txBody>
          <a:bodyPr>
            <a:normAutofit/>
          </a:bodyPr>
          <a:lstStyle/>
          <a:p>
            <a:r>
              <a:rPr lang="fr-CA" sz="2000" dirty="0">
                <a:solidFill>
                  <a:schemeClr val="tx1"/>
                </a:solidFill>
              </a:rPr>
              <a:t>Devis … ça se partage</a:t>
            </a:r>
          </a:p>
          <a:p>
            <a:r>
              <a:rPr lang="fr-CA" sz="2000" dirty="0">
                <a:solidFill>
                  <a:schemeClr val="tx1"/>
                </a:solidFill>
              </a:rPr>
              <a:t>Documentation - après coup, secondaire ou émotionnel</a:t>
            </a:r>
          </a:p>
          <a:p>
            <a:r>
              <a:rPr lang="fr-CA" sz="2000" dirty="0">
                <a:solidFill>
                  <a:schemeClr val="tx1"/>
                </a:solidFill>
              </a:rPr>
              <a:t>Contrôle pour du contrôle</a:t>
            </a:r>
          </a:p>
          <a:p>
            <a:r>
              <a:rPr lang="fr-CA" sz="2000" dirty="0">
                <a:solidFill>
                  <a:schemeClr val="tx1"/>
                </a:solidFill>
              </a:rPr>
              <a:t>Réaction à retardement</a:t>
            </a:r>
          </a:p>
          <a:p>
            <a:r>
              <a:rPr lang="fr-CA" sz="2000" dirty="0">
                <a:solidFill>
                  <a:schemeClr val="tx1"/>
                </a:solidFill>
              </a:rPr>
              <a:t>Droit de recours écorché</a:t>
            </a:r>
          </a:p>
          <a:p>
            <a:pPr marL="0" indent="0">
              <a:buNone/>
            </a:pPr>
            <a:endParaRPr lang="fr-CA" sz="2000" dirty="0"/>
          </a:p>
          <a:p>
            <a:pPr marL="0" indent="0">
              <a:buNone/>
            </a:pPr>
            <a:endParaRPr lang="fr-CA" sz="2000" dirty="0"/>
          </a:p>
          <a:p>
            <a:pPr marL="0" indent="0">
              <a:buNone/>
            </a:pP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939114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359386" y="594215"/>
            <a:ext cx="5277333" cy="1325563"/>
          </a:xfrm>
        </p:spPr>
        <p:txBody>
          <a:bodyPr>
            <a:normAutofit/>
          </a:bodyPr>
          <a:lstStyle/>
          <a:p>
            <a:r>
              <a:rPr lang="fr-CA" dirty="0"/>
              <a:t>Plus encore … lors d’expertises</a:t>
            </a:r>
          </a:p>
        </p:txBody>
      </p:sp>
      <p:sp>
        <p:nvSpPr>
          <p:cNvPr id="30" name="Freeform: Shape 25">
            <a:extLst>
              <a:ext uri="{FF2B5EF4-FFF2-40B4-BE49-F238E27FC236}">
                <a16:creationId xmlns:a16="http://schemas.microsoft.com/office/drawing/2014/main" id="{432691CC-4AB8-48AF-B822-EBF7F4E9E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2056" y="1"/>
            <a:ext cx="4480560" cy="2513993"/>
          </a:xfrm>
          <a:custGeom>
            <a:avLst/>
            <a:gdLst>
              <a:gd name="connsiteX0" fmla="*/ 18382 w 4480560"/>
              <a:gd name="connsiteY0" fmla="*/ 0 h 2513993"/>
              <a:gd name="connsiteX1" fmla="*/ 4462178 w 4480560"/>
              <a:gd name="connsiteY1" fmla="*/ 0 h 2513993"/>
              <a:gd name="connsiteX2" fmla="*/ 4468994 w 4480560"/>
              <a:gd name="connsiteY2" fmla="*/ 44657 h 2513993"/>
              <a:gd name="connsiteX3" fmla="*/ 4480560 w 4480560"/>
              <a:gd name="connsiteY3" fmla="*/ 273713 h 2513993"/>
              <a:gd name="connsiteX4" fmla="*/ 2240280 w 4480560"/>
              <a:gd name="connsiteY4" fmla="*/ 2513993 h 2513993"/>
              <a:gd name="connsiteX5" fmla="*/ 0 w 4480560"/>
              <a:gd name="connsiteY5" fmla="*/ 273713 h 2513993"/>
              <a:gd name="connsiteX6" fmla="*/ 11567 w 4480560"/>
              <a:gd name="connsiteY6" fmla="*/ 44657 h 251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0560" h="2513993">
                <a:moveTo>
                  <a:pt x="18382" y="0"/>
                </a:moveTo>
                <a:lnTo>
                  <a:pt x="4462178" y="0"/>
                </a:lnTo>
                <a:lnTo>
                  <a:pt x="4468994" y="44657"/>
                </a:lnTo>
                <a:cubicBezTo>
                  <a:pt x="4476642" y="119969"/>
                  <a:pt x="4480560" y="196384"/>
                  <a:pt x="4480560" y="273713"/>
                </a:cubicBezTo>
                <a:cubicBezTo>
                  <a:pt x="4480560" y="1510985"/>
                  <a:pt x="3477552" y="2513993"/>
                  <a:pt x="2240280" y="2513993"/>
                </a:cubicBezTo>
                <a:cubicBezTo>
                  <a:pt x="1003008" y="2513993"/>
                  <a:pt x="0" y="1510985"/>
                  <a:pt x="0" y="273713"/>
                </a:cubicBezTo>
                <a:cubicBezTo>
                  <a:pt x="0" y="196384"/>
                  <a:pt x="3918" y="119969"/>
                  <a:pt x="11567" y="4465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A37C32-0FB8-48FC-BB9A-B3BC787200C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8"/>
          <a:srcRect r="-1" b="10022"/>
          <a:stretch/>
        </p:blipFill>
        <p:spPr>
          <a:xfrm>
            <a:off x="1516648" y="1"/>
            <a:ext cx="4151376" cy="2349401"/>
          </a:xfrm>
          <a:custGeom>
            <a:avLst/>
            <a:gdLst/>
            <a:ahLst/>
            <a:cxnLst/>
            <a:rect l="l" t="t" r="r" b="b"/>
            <a:pathLst>
              <a:path w="4151376" h="2349401">
                <a:moveTo>
                  <a:pt x="20101" y="0"/>
                </a:moveTo>
                <a:lnTo>
                  <a:pt x="4131276" y="0"/>
                </a:lnTo>
                <a:lnTo>
                  <a:pt x="4140659" y="61486"/>
                </a:lnTo>
                <a:cubicBezTo>
                  <a:pt x="4147746" y="131265"/>
                  <a:pt x="4151376" y="202065"/>
                  <a:pt x="4151376" y="273713"/>
                </a:cubicBezTo>
                <a:cubicBezTo>
                  <a:pt x="4151376" y="1420084"/>
                  <a:pt x="3222059" y="2349401"/>
                  <a:pt x="2075688" y="2349401"/>
                </a:cubicBezTo>
                <a:cubicBezTo>
                  <a:pt x="929317" y="2349401"/>
                  <a:pt x="0" y="1420084"/>
                  <a:pt x="0" y="273713"/>
                </a:cubicBezTo>
                <a:cubicBezTo>
                  <a:pt x="0" y="202065"/>
                  <a:pt x="3630" y="131265"/>
                  <a:pt x="10717" y="61486"/>
                </a:cubicBezTo>
                <a:close/>
              </a:path>
            </a:pathLst>
          </a:custGeom>
        </p:spPr>
      </p:pic>
      <p:sp>
        <p:nvSpPr>
          <p:cNvPr id="31" name="Freeform: Shape 27">
            <a:extLst>
              <a:ext uri="{FF2B5EF4-FFF2-40B4-BE49-F238E27FC236}">
                <a16:creationId xmlns:a16="http://schemas.microsoft.com/office/drawing/2014/main" id="{D6A8E1B4-B839-4C58-B08A-F0B094580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09477"/>
            <a:ext cx="4966870" cy="3948522"/>
          </a:xfrm>
          <a:custGeom>
            <a:avLst/>
            <a:gdLst>
              <a:gd name="connsiteX0" fmla="*/ 2748962 w 4966870"/>
              <a:gd name="connsiteY0" fmla="*/ 0 h 3948522"/>
              <a:gd name="connsiteX1" fmla="*/ 4870195 w 4966870"/>
              <a:gd name="connsiteY1" fmla="*/ 1000367 h 3948522"/>
              <a:gd name="connsiteX2" fmla="*/ 4966870 w 4966870"/>
              <a:gd name="connsiteY2" fmla="*/ 1129649 h 3948522"/>
              <a:gd name="connsiteX3" fmla="*/ 4966870 w 4966870"/>
              <a:gd name="connsiteY3" fmla="*/ 3948522 h 3948522"/>
              <a:gd name="connsiteX4" fmla="*/ 278430 w 4966870"/>
              <a:gd name="connsiteY4" fmla="*/ 3948522 h 3948522"/>
              <a:gd name="connsiteX5" fmla="*/ 216027 w 4966870"/>
              <a:gd name="connsiteY5" fmla="*/ 3818982 h 3948522"/>
              <a:gd name="connsiteX6" fmla="*/ 0 w 4966870"/>
              <a:gd name="connsiteY6" fmla="*/ 2748962 h 3948522"/>
              <a:gd name="connsiteX7" fmla="*/ 2748962 w 4966870"/>
              <a:gd name="connsiteY7" fmla="*/ 0 h 394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66870" h="3948522">
                <a:moveTo>
                  <a:pt x="2748962" y="0"/>
                </a:moveTo>
                <a:cubicBezTo>
                  <a:pt x="3602955" y="0"/>
                  <a:pt x="4365995" y="389418"/>
                  <a:pt x="4870195" y="1000367"/>
                </a:cubicBezTo>
                <a:lnTo>
                  <a:pt x="4966870" y="1129649"/>
                </a:lnTo>
                <a:lnTo>
                  <a:pt x="4966870" y="3948522"/>
                </a:lnTo>
                <a:lnTo>
                  <a:pt x="278430" y="3948522"/>
                </a:lnTo>
                <a:lnTo>
                  <a:pt x="216027" y="3818982"/>
                </a:lnTo>
                <a:cubicBezTo>
                  <a:pt x="76922" y="3490101"/>
                  <a:pt x="0" y="3128515"/>
                  <a:pt x="0" y="2748962"/>
                </a:cubicBezTo>
                <a:cubicBezTo>
                  <a:pt x="0" y="1230752"/>
                  <a:pt x="1230752" y="0"/>
                  <a:pt x="274896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Image result for changement climatique carte">
            <a:extLst>
              <a:ext uri="{FF2B5EF4-FFF2-40B4-BE49-F238E27FC236}">
                <a16:creationId xmlns:a16="http://schemas.microsoft.com/office/drawing/2014/main" id="{70059816-32C5-4571-8523-7C8794137F17}"/>
              </a:ext>
            </a:extLst>
          </p:cNvPr>
          <p:cNvPicPr/>
          <p:nvPr>
            <p:custDataLst>
              <p:tags r:id="rId5"/>
            </p:custDataLst>
          </p:nvPr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1" r="839" b="3"/>
          <a:stretch/>
        </p:blipFill>
        <p:spPr bwMode="auto">
          <a:xfrm>
            <a:off x="20" y="3075259"/>
            <a:ext cx="4801068" cy="3782741"/>
          </a:xfrm>
          <a:custGeom>
            <a:avLst/>
            <a:gdLst/>
            <a:ahLst/>
            <a:cxnLst/>
            <a:rect l="l" t="t" r="r" b="b"/>
            <a:pathLst>
              <a:path w="4801088" h="3782741">
                <a:moveTo>
                  <a:pt x="2217908" y="0"/>
                </a:moveTo>
                <a:cubicBezTo>
                  <a:pt x="3644559" y="0"/>
                  <a:pt x="4801088" y="1156529"/>
                  <a:pt x="4801088" y="2583180"/>
                </a:cubicBezTo>
                <a:cubicBezTo>
                  <a:pt x="4801088" y="2939843"/>
                  <a:pt x="4728805" y="3279623"/>
                  <a:pt x="4598089" y="3588671"/>
                </a:cubicBezTo>
                <a:lnTo>
                  <a:pt x="4504600" y="3782741"/>
                </a:lnTo>
                <a:lnTo>
                  <a:pt x="0" y="3782741"/>
                </a:lnTo>
                <a:lnTo>
                  <a:pt x="0" y="1263826"/>
                </a:lnTo>
                <a:lnTo>
                  <a:pt x="75894" y="1138900"/>
                </a:lnTo>
                <a:cubicBezTo>
                  <a:pt x="540111" y="451769"/>
                  <a:pt x="1326251" y="0"/>
                  <a:pt x="2217908" y="0"/>
                </a:cubicBezTo>
                <a:close/>
              </a:path>
            </a:pathLst>
          </a:cu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6"/>
            </p:custDataLst>
          </p:nvPr>
        </p:nvSpPr>
        <p:spPr>
          <a:xfrm>
            <a:off x="5520690" y="2217420"/>
            <a:ext cx="6263640" cy="3836246"/>
          </a:xfrm>
        </p:spPr>
        <p:txBody>
          <a:bodyPr anchor="t">
            <a:normAutofit/>
          </a:bodyPr>
          <a:lstStyle/>
          <a:p>
            <a:r>
              <a:rPr lang="fr-CA" sz="1600" dirty="0">
                <a:solidFill>
                  <a:schemeClr val="tx1"/>
                </a:solidFill>
              </a:rPr>
              <a:t>Travaux jugés conformes, mais ne performe pas ou inversement</a:t>
            </a:r>
          </a:p>
          <a:p>
            <a:r>
              <a:rPr lang="fr-CA" sz="1600" dirty="0">
                <a:solidFill>
                  <a:schemeClr val="tx1"/>
                </a:solidFill>
              </a:rPr>
              <a:t>Les prémisses de conception – AASHTO 1992 – Climat - Gel</a:t>
            </a:r>
          </a:p>
          <a:p>
            <a:r>
              <a:rPr lang="fr-CA" sz="1600" dirty="0">
                <a:solidFill>
                  <a:schemeClr val="tx1"/>
                </a:solidFill>
              </a:rPr>
              <a:t>Le devis (amalgame de concepts)</a:t>
            </a:r>
          </a:p>
          <a:p>
            <a:r>
              <a:rPr lang="fr-CA" sz="1600" dirty="0">
                <a:solidFill>
                  <a:schemeClr val="tx1"/>
                </a:solidFill>
              </a:rPr>
              <a:t>Les conditions de terrain</a:t>
            </a:r>
          </a:p>
          <a:p>
            <a:r>
              <a:rPr lang="fr-CA" sz="1600" dirty="0">
                <a:solidFill>
                  <a:schemeClr val="tx1"/>
                </a:solidFill>
              </a:rPr>
              <a:t>L’état des matériaux et l’évaluation</a:t>
            </a:r>
          </a:p>
          <a:p>
            <a:r>
              <a:rPr lang="fr-CA" sz="1600" dirty="0">
                <a:solidFill>
                  <a:schemeClr val="tx1"/>
                </a:solidFill>
              </a:rPr>
              <a:t>Les procédures de mise en œuvre et de production</a:t>
            </a:r>
          </a:p>
          <a:p>
            <a:r>
              <a:rPr lang="fr-CA" sz="1600" dirty="0">
                <a:solidFill>
                  <a:schemeClr val="tx1"/>
                </a:solidFill>
              </a:rPr>
              <a:t>Le manque de communication entre les différents intervenants</a:t>
            </a:r>
          </a:p>
          <a:p>
            <a:r>
              <a:rPr lang="fr-CA" sz="1600" dirty="0">
                <a:solidFill>
                  <a:schemeClr val="tx1"/>
                </a:solidFill>
              </a:rPr>
              <a:t>Le délai dans la prise de décisions</a:t>
            </a:r>
          </a:p>
          <a:p>
            <a:r>
              <a:rPr lang="fr-CA" sz="1600" dirty="0">
                <a:solidFill>
                  <a:schemeClr val="tx1"/>
                </a:solidFill>
              </a:rPr>
              <a:t>L’incertitude de la durée de vie réelle ou de l’impact sur la durée de vie</a:t>
            </a:r>
          </a:p>
          <a:p>
            <a:r>
              <a:rPr lang="fr-CA" sz="1600" dirty="0">
                <a:solidFill>
                  <a:schemeClr val="tx1"/>
                </a:solidFill>
              </a:rPr>
              <a:t>Beaucoup plus de litiges</a:t>
            </a:r>
          </a:p>
        </p:txBody>
      </p:sp>
    </p:spTree>
    <p:extLst>
      <p:ext uri="{BB962C8B-B14F-4D97-AF65-F5344CB8AC3E}">
        <p14:creationId xmlns:p14="http://schemas.microsoft.com/office/powerpoint/2010/main" val="8642477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478455" y="111660"/>
            <a:ext cx="7475330" cy="1325563"/>
          </a:xfrm>
        </p:spPr>
        <p:txBody>
          <a:bodyPr>
            <a:normAutofit/>
          </a:bodyPr>
          <a:lstStyle/>
          <a:p>
            <a:r>
              <a:rPr lang="fr-CA" dirty="0"/>
              <a:t>Travaillons sur les solutions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EF56A2-5FA5-4A53-9F47-29961CFFE97C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1"/>
          <a:srcRect l="10629" r="14370" b="-1"/>
          <a:stretch/>
        </p:blipFill>
        <p:spPr>
          <a:xfrm>
            <a:off x="3559122" y="2661260"/>
            <a:ext cx="2788920" cy="278892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6" name="Picture 5" descr="A picture containing text, indoor, desk, office&#10;&#10;Description automatically generated">
            <a:extLst>
              <a:ext uri="{FF2B5EF4-FFF2-40B4-BE49-F238E27FC236}">
                <a16:creationId xmlns:a16="http://schemas.microsoft.com/office/drawing/2014/main" id="{5533ADF7-193B-4B95-ABF3-371FD27FF0E1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7" r="22661" b="-2"/>
          <a:stretch/>
        </p:blipFill>
        <p:spPr>
          <a:xfrm>
            <a:off x="20" y="10"/>
            <a:ext cx="3967953" cy="3383270"/>
          </a:xfrm>
          <a:custGeom>
            <a:avLst/>
            <a:gdLst/>
            <a:ahLst/>
            <a:cxnLst/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9" name="Picture 8" descr="A picture containing close&#10;&#10;Description automatically generated">
            <a:extLst>
              <a:ext uri="{FF2B5EF4-FFF2-40B4-BE49-F238E27FC236}">
                <a16:creationId xmlns:a16="http://schemas.microsoft.com/office/drawing/2014/main" id="{91A3A1E0-4B5E-4F89-9FA0-943D59D7667F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9" r="28544" b="2"/>
          <a:stretch/>
        </p:blipFill>
        <p:spPr>
          <a:xfrm>
            <a:off x="4825" y="4007260"/>
            <a:ext cx="3155071" cy="2850749"/>
          </a:xfrm>
          <a:custGeom>
            <a:avLst/>
            <a:gdLst/>
            <a:ahLst/>
            <a:cxnLst/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77226" y="1691645"/>
            <a:ext cx="5098007" cy="4220123"/>
          </a:xfrm>
        </p:spPr>
        <p:txBody>
          <a:bodyPr anchor="t">
            <a:normAutofit lnSpcReduction="10000"/>
          </a:bodyPr>
          <a:lstStyle/>
          <a:p>
            <a:r>
              <a:rPr lang="fr-CA" sz="1700" dirty="0">
                <a:solidFill>
                  <a:schemeClr val="tx1"/>
                </a:solidFill>
              </a:rPr>
              <a:t>Briser le moule</a:t>
            </a:r>
          </a:p>
          <a:p>
            <a:r>
              <a:rPr lang="fr-CA" sz="1700" dirty="0">
                <a:solidFill>
                  <a:schemeClr val="tx1"/>
                </a:solidFill>
              </a:rPr>
              <a:t>Niveler par le </a:t>
            </a:r>
            <a:r>
              <a:rPr lang="fr-CA" sz="1700" dirty="0">
                <a:solidFill>
                  <a:srgbClr val="00B0F0"/>
                </a:solidFill>
              </a:rPr>
              <a:t>HAUT</a:t>
            </a:r>
            <a:r>
              <a:rPr lang="fr-CA" sz="1700" dirty="0">
                <a:solidFill>
                  <a:schemeClr val="tx1"/>
                </a:solidFill>
              </a:rPr>
              <a:t> l’expertise</a:t>
            </a:r>
          </a:p>
          <a:p>
            <a:r>
              <a:rPr lang="fr-CA" sz="1700" dirty="0">
                <a:solidFill>
                  <a:schemeClr val="tx1"/>
                </a:solidFill>
              </a:rPr>
              <a:t>Retenir l’expertise à votre service</a:t>
            </a:r>
          </a:p>
          <a:p>
            <a:r>
              <a:rPr lang="fr-CA" sz="1700" dirty="0">
                <a:solidFill>
                  <a:schemeClr val="tx1"/>
                </a:solidFill>
              </a:rPr>
              <a:t>Partage de l’information</a:t>
            </a: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Analyse des risques</a:t>
            </a: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Choix des matériaux</a:t>
            </a: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État réel des lieux</a:t>
            </a:r>
          </a:p>
          <a:p>
            <a:r>
              <a:rPr lang="fr-CA" sz="1700" dirty="0">
                <a:solidFill>
                  <a:schemeClr val="tx1"/>
                </a:solidFill>
              </a:rPr>
              <a:t>Suivi de la production</a:t>
            </a: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Contrôle </a:t>
            </a: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Risque et lien de causalité </a:t>
            </a:r>
          </a:p>
          <a:p>
            <a:r>
              <a:rPr lang="fr-CA" sz="1700" dirty="0">
                <a:solidFill>
                  <a:schemeClr val="tx1"/>
                </a:solidFill>
              </a:rPr>
              <a:t>Suivi de la mise en </a:t>
            </a:r>
            <a:r>
              <a:rPr lang="fr-CA" sz="1700" dirty="0" err="1">
                <a:solidFill>
                  <a:schemeClr val="tx1"/>
                </a:solidFill>
              </a:rPr>
              <a:t>oeuvre</a:t>
            </a:r>
            <a:endParaRPr lang="fr-CA" sz="1700" dirty="0">
              <a:solidFill>
                <a:schemeClr val="tx1"/>
              </a:solidFill>
            </a:endParaRP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Contrôle</a:t>
            </a:r>
          </a:p>
          <a:p>
            <a:pPr lvl="1"/>
            <a:r>
              <a:rPr lang="fr-CA" sz="1700" dirty="0">
                <a:solidFill>
                  <a:srgbClr val="00B0F0"/>
                </a:solidFill>
              </a:rPr>
              <a:t>Risque et lien de causalité </a:t>
            </a:r>
          </a:p>
          <a:p>
            <a:r>
              <a:rPr lang="fr-CA" sz="1700" dirty="0">
                <a:solidFill>
                  <a:schemeClr val="tx1"/>
                </a:solidFill>
              </a:rPr>
              <a:t>Suivi de la performance</a:t>
            </a:r>
          </a:p>
          <a:p>
            <a:pPr marL="0" indent="0">
              <a:buNone/>
            </a:pPr>
            <a:endParaRPr lang="fr-CA" sz="1700" dirty="0"/>
          </a:p>
          <a:p>
            <a:pPr marL="0" indent="0">
              <a:buNone/>
            </a:pPr>
            <a:endParaRPr lang="fr-CA" sz="17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9886BA-0C98-4E4B-9A03-3F34606F8133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6512634" y="1063669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A" sz="1800" i="0" u="none" strike="noStrike" baseline="0" dirty="0">
                <a:solidFill>
                  <a:schemeClr val="tx1"/>
                </a:solidFill>
              </a:rPr>
              <a:t>Diminuons le </a:t>
            </a:r>
            <a:r>
              <a:rPr lang="fr-CA" sz="1800" i="0" u="none" strike="noStrike" baseline="0" dirty="0">
                <a:solidFill>
                  <a:srgbClr val="0097D1"/>
                </a:solidFill>
              </a:rPr>
              <a:t>risque financier et technique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680773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A3548-E40F-40EC-8439-05AB560D9290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745026" y="534248"/>
            <a:ext cx="4888306" cy="1325563"/>
          </a:xfrm>
        </p:spPr>
        <p:txBody>
          <a:bodyPr>
            <a:normAutofit/>
          </a:bodyPr>
          <a:lstStyle/>
          <a:p>
            <a:r>
              <a:rPr lang="fr-CA" dirty="0"/>
              <a:t>Approche complète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5809B1F-0726-44C0-B0A1-7FCE2A129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2560321" y="4232366"/>
            <a:ext cx="5610120" cy="2625634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6EE9A0B-C601-4E3F-8541-29CA20DE11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" y="0"/>
            <a:ext cx="5904411" cy="4406393"/>
          </a:xfrm>
          <a:custGeom>
            <a:avLst/>
            <a:gdLst>
              <a:gd name="connsiteX0" fmla="*/ 2562355 w 6855833"/>
              <a:gd name="connsiteY0" fmla="*/ 0 h 5116428"/>
              <a:gd name="connsiteX1" fmla="*/ 6855833 w 6855833"/>
              <a:gd name="connsiteY1" fmla="*/ 4293479 h 5116428"/>
              <a:gd name="connsiteX2" fmla="*/ 6833667 w 6855833"/>
              <a:gd name="connsiteY2" fmla="*/ 4732462 h 5116428"/>
              <a:gd name="connsiteX3" fmla="*/ 6775067 w 6855833"/>
              <a:gd name="connsiteY3" fmla="*/ 5116428 h 5116428"/>
              <a:gd name="connsiteX4" fmla="*/ 0 w 6855833"/>
              <a:gd name="connsiteY4" fmla="*/ 5116428 h 5116428"/>
              <a:gd name="connsiteX5" fmla="*/ 0 w 6855833"/>
              <a:gd name="connsiteY5" fmla="*/ 854273 h 5116428"/>
              <a:gd name="connsiteX6" fmla="*/ 161831 w 6855833"/>
              <a:gd name="connsiteY6" fmla="*/ 733259 h 5116428"/>
              <a:gd name="connsiteX7" fmla="*/ 2562355 w 6855833"/>
              <a:gd name="connsiteY7" fmla="*/ 0 h 511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5833" h="5116428">
                <a:moveTo>
                  <a:pt x="2562355" y="0"/>
                </a:moveTo>
                <a:cubicBezTo>
                  <a:pt x="4933578" y="0"/>
                  <a:pt x="6855833" y="1922255"/>
                  <a:pt x="6855833" y="4293479"/>
                </a:cubicBezTo>
                <a:cubicBezTo>
                  <a:pt x="6855833" y="4441680"/>
                  <a:pt x="6848324" y="4588128"/>
                  <a:pt x="6833667" y="4732462"/>
                </a:cubicBezTo>
                <a:lnTo>
                  <a:pt x="6775067" y="5116428"/>
                </a:lnTo>
                <a:lnTo>
                  <a:pt x="0" y="5116428"/>
                </a:lnTo>
                <a:lnTo>
                  <a:pt x="0" y="854273"/>
                </a:lnTo>
                <a:lnTo>
                  <a:pt x="161831" y="733259"/>
                </a:lnTo>
                <a:cubicBezTo>
                  <a:pt x="847074" y="270317"/>
                  <a:pt x="1673147" y="0"/>
                  <a:pt x="2562355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7CC386-7BCF-4BA2-BA99-A1F6A9B671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6"/>
          <a:stretch/>
        </p:blipFill>
        <p:spPr>
          <a:xfrm>
            <a:off x="1" y="10"/>
            <a:ext cx="5681097" cy="4151910"/>
          </a:xfrm>
          <a:custGeom>
            <a:avLst/>
            <a:gdLst/>
            <a:ahLst/>
            <a:cxnLst/>
            <a:rect l="l" t="t" r="r" b="b"/>
            <a:pathLst>
              <a:path w="5681097" h="4151920">
                <a:moveTo>
                  <a:pt x="0" y="0"/>
                </a:moveTo>
                <a:lnTo>
                  <a:pt x="5611423" y="0"/>
                </a:lnTo>
                <a:lnTo>
                  <a:pt x="5663241" y="339527"/>
                </a:lnTo>
                <a:cubicBezTo>
                  <a:pt x="5675049" y="455800"/>
                  <a:pt x="5681097" y="573775"/>
                  <a:pt x="5681097" y="693164"/>
                </a:cubicBezTo>
                <a:cubicBezTo>
                  <a:pt x="5681097" y="2603383"/>
                  <a:pt x="4132560" y="4151920"/>
                  <a:pt x="2222343" y="4151920"/>
                </a:cubicBezTo>
                <a:cubicBezTo>
                  <a:pt x="1386622" y="4151920"/>
                  <a:pt x="620129" y="3855520"/>
                  <a:pt x="22252" y="3362108"/>
                </a:cubicBezTo>
                <a:lnTo>
                  <a:pt x="0" y="3341884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D357F7-A8F9-4811-8849-7A9D9B788BDF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749142" y="2009941"/>
            <a:ext cx="4884189" cy="180627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fr-CA" sz="1800" dirty="0">
                <a:solidFill>
                  <a:schemeClr val="tx1"/>
                </a:solidFill>
              </a:rPr>
              <a:t>Pour y arriver, il faut :</a:t>
            </a:r>
          </a:p>
          <a:p>
            <a:pPr marL="0" indent="0">
              <a:buNone/>
            </a:pPr>
            <a:endParaRPr lang="fr-CA" sz="1800" dirty="0">
              <a:solidFill>
                <a:schemeClr val="tx1"/>
              </a:solidFill>
            </a:endParaRPr>
          </a:p>
          <a:p>
            <a:pPr lvl="1"/>
            <a:r>
              <a:rPr lang="fr-CA" sz="1800" dirty="0"/>
              <a:t>Changer notre approche</a:t>
            </a:r>
          </a:p>
          <a:p>
            <a:pPr lvl="1"/>
            <a:r>
              <a:rPr lang="fr-CA" sz="1800" dirty="0"/>
              <a:t>Vue d’ensemble intégrée du début à la fin</a:t>
            </a:r>
          </a:p>
          <a:p>
            <a:endParaRPr lang="fr-CA" sz="1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2BC690-AAEA-4CC9-9999-FD96614912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054" r="15693"/>
          <a:stretch/>
        </p:blipFill>
        <p:spPr>
          <a:xfrm>
            <a:off x="2785874" y="4448810"/>
            <a:ext cx="5148922" cy="2409190"/>
          </a:xfrm>
          <a:custGeom>
            <a:avLst/>
            <a:gdLst/>
            <a:ahLst/>
            <a:cxnLst/>
            <a:rect l="l" t="t" r="r" b="b"/>
            <a:pathLst>
              <a:path w="5148922" h="2409190">
                <a:moveTo>
                  <a:pt x="2574461" y="0"/>
                </a:moveTo>
                <a:cubicBezTo>
                  <a:pt x="3911983" y="0"/>
                  <a:pt x="5012087" y="1016507"/>
                  <a:pt x="5144375" y="2319127"/>
                </a:cubicBezTo>
                <a:lnTo>
                  <a:pt x="5148922" y="2409190"/>
                </a:lnTo>
                <a:lnTo>
                  <a:pt x="0" y="2409190"/>
                </a:lnTo>
                <a:lnTo>
                  <a:pt x="4548" y="2319127"/>
                </a:lnTo>
                <a:cubicBezTo>
                  <a:pt x="136837" y="1016507"/>
                  <a:pt x="1236939" y="0"/>
                  <a:pt x="257446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48240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fr-CA" dirty="0">
                <a:solidFill>
                  <a:schemeClr val="bg1"/>
                </a:solidFill>
              </a:rPr>
              <a:t>Documentation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0F96134-1C7D-49A8-9D10-FB90F9FCBDB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4954"/>
          <a:stretch/>
        </p:blipFill>
        <p:spPr>
          <a:xfrm>
            <a:off x="841248" y="2516777"/>
            <a:ext cx="6236208" cy="366018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7315199" y="2516777"/>
            <a:ext cx="4334255" cy="3660185"/>
          </a:xfrm>
        </p:spPr>
        <p:txBody>
          <a:bodyPr anchor="ctr">
            <a:normAutofit/>
          </a:bodyPr>
          <a:lstStyle/>
          <a:p>
            <a:r>
              <a:rPr lang="fr-CA" sz="2200" dirty="0"/>
              <a:t>Devis – Comprendre les défis</a:t>
            </a:r>
          </a:p>
          <a:p>
            <a:pPr lvl="1"/>
            <a:r>
              <a:rPr lang="fr-CA" sz="2200" dirty="0"/>
              <a:t>Clauses</a:t>
            </a:r>
          </a:p>
          <a:p>
            <a:pPr lvl="1"/>
            <a:r>
              <a:rPr lang="fr-CA" sz="2200" dirty="0"/>
              <a:t>Prémisses</a:t>
            </a:r>
          </a:p>
          <a:p>
            <a:pPr lvl="1"/>
            <a:r>
              <a:rPr lang="fr-CA" sz="2200" dirty="0"/>
              <a:t>État réel des lieux</a:t>
            </a:r>
          </a:p>
          <a:p>
            <a:r>
              <a:rPr lang="fr-CA" sz="2200" dirty="0"/>
              <a:t>Documentation, c’est essentiel !</a:t>
            </a:r>
          </a:p>
          <a:p>
            <a:pPr lvl="1"/>
            <a:r>
              <a:rPr lang="fr-CA" sz="2200" dirty="0"/>
              <a:t>Contrôles = outils </a:t>
            </a:r>
          </a:p>
          <a:p>
            <a:pPr lvl="2"/>
            <a:r>
              <a:rPr lang="fr-CA" sz="2200" dirty="0"/>
              <a:t>Ajustement en temps réel</a:t>
            </a:r>
          </a:p>
          <a:p>
            <a:pPr lvl="2"/>
            <a:r>
              <a:rPr lang="fr-CA" sz="2200" dirty="0"/>
              <a:t>Évite souvent les DDR</a:t>
            </a:r>
          </a:p>
          <a:p>
            <a:pPr marL="0" indent="0">
              <a:buNone/>
            </a:pPr>
            <a:r>
              <a:rPr lang="fr-CA" sz="2200" dirty="0"/>
              <a:t>Mais comment vaincre ces défis</a:t>
            </a:r>
          </a:p>
          <a:p>
            <a:pPr marL="0" indent="0">
              <a:buNone/>
            </a:pP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864296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01098" y="1396289"/>
            <a:ext cx="4624342" cy="1325563"/>
          </a:xfrm>
        </p:spPr>
        <p:txBody>
          <a:bodyPr>
            <a:normAutofit/>
          </a:bodyPr>
          <a:lstStyle/>
          <a:p>
            <a:r>
              <a:rPr lang="fr-CA" dirty="0"/>
              <a:t>État des lieux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4A709FC-1ADC-45CD-856D-3B1A50C58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AE67272E-0E66-4396-9C0C-4E154CCE20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0087" y="361702"/>
            <a:ext cx="1691640" cy="1691640"/>
          </a:xfrm>
          <a:custGeom>
            <a:avLst/>
            <a:gdLst>
              <a:gd name="connsiteX0" fmla="*/ 845820 w 1691640"/>
              <a:gd name="connsiteY0" fmla="*/ 0 h 1691640"/>
              <a:gd name="connsiteX1" fmla="*/ 1691640 w 1691640"/>
              <a:gd name="connsiteY1" fmla="*/ 845820 h 1691640"/>
              <a:gd name="connsiteX2" fmla="*/ 845820 w 1691640"/>
              <a:gd name="connsiteY2" fmla="*/ 1691640 h 1691640"/>
              <a:gd name="connsiteX3" fmla="*/ 0 w 1691640"/>
              <a:gd name="connsiteY3" fmla="*/ 845820 h 1691640"/>
              <a:gd name="connsiteX4" fmla="*/ 845820 w 1691640"/>
              <a:gd name="connsiteY4" fmla="*/ 0 h 169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1640" h="1691640">
                <a:moveTo>
                  <a:pt x="845820" y="0"/>
                </a:moveTo>
                <a:cubicBezTo>
                  <a:pt x="1312954" y="0"/>
                  <a:pt x="1691640" y="378686"/>
                  <a:pt x="1691640" y="845820"/>
                </a:cubicBezTo>
                <a:cubicBezTo>
                  <a:pt x="1691640" y="1312954"/>
                  <a:pt x="1312954" y="1691640"/>
                  <a:pt x="845820" y="1691640"/>
                </a:cubicBezTo>
                <a:cubicBezTo>
                  <a:pt x="378687" y="1691640"/>
                  <a:pt x="0" y="1312954"/>
                  <a:pt x="0" y="845820"/>
                </a:cubicBezTo>
                <a:cubicBezTo>
                  <a:pt x="0" y="378686"/>
                  <a:pt x="378687" y="0"/>
                  <a:pt x="84582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 descr="Diagram&#10;&#10;Description automatically generated">
            <a:extLst>
              <a:ext uri="{FF2B5EF4-FFF2-40B4-BE49-F238E27FC236}">
                <a16:creationId xmlns:a16="http://schemas.microsoft.com/office/drawing/2014/main" id="{8EDC445B-9FCE-439D-BA8C-6FF48807FB4C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728" y="828710"/>
            <a:ext cx="1100358" cy="75762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5"/>
            </p:custDataLst>
          </p:nvPr>
        </p:nvSpPr>
        <p:spPr>
          <a:xfrm>
            <a:off x="805543" y="2871982"/>
            <a:ext cx="5170185" cy="3181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fr-CA" sz="2000" b="1" dirty="0">
                <a:solidFill>
                  <a:schemeClr val="tx1"/>
                </a:solidFill>
              </a:rPr>
              <a:t>Comment documenter ?</a:t>
            </a:r>
          </a:p>
          <a:p>
            <a:pPr marL="228600" lvl="1">
              <a:spcBef>
                <a:spcPts val="1000"/>
              </a:spcBef>
            </a:pPr>
            <a:r>
              <a:rPr lang="fr-CA" sz="1800" dirty="0"/>
              <a:t>Portance – aptitude (matériaux sous-jacents)</a:t>
            </a:r>
          </a:p>
          <a:p>
            <a:pPr marL="228600" lvl="1">
              <a:spcBef>
                <a:spcPts val="1000"/>
              </a:spcBef>
            </a:pPr>
            <a:r>
              <a:rPr lang="fr-CA" sz="1800" dirty="0"/>
              <a:t>Sol – CMV R</a:t>
            </a:r>
            <a:r>
              <a:rPr lang="fr-CA" sz="1800" baseline="30000" dirty="0"/>
              <a:t>2  </a:t>
            </a:r>
          </a:p>
          <a:p>
            <a:pPr marL="685800" lvl="2">
              <a:spcBef>
                <a:spcPts val="1000"/>
              </a:spcBef>
            </a:pPr>
            <a:r>
              <a:rPr lang="fr-CA" sz="1600" dirty="0"/>
              <a:t>FWD</a:t>
            </a:r>
          </a:p>
          <a:p>
            <a:pPr marL="0" indent="0">
              <a:buNone/>
            </a:pPr>
            <a:endParaRPr lang="fr-CA" sz="1800" dirty="0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CB8E572-32F0-4C78-B268-2702C859F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6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BFC6224A-7B8A-4699-99DC-A6C9CD617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7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0611C424-EB44-492D-9C48-78BB0D5DC9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38252" y="2722161"/>
            <a:ext cx="2743200" cy="2743200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1371600 h 2743200"/>
              <a:gd name="connsiteX4" fmla="*/ 1371600 w 2743200"/>
              <a:gd name="connsiteY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7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cubicBezTo>
                  <a:pt x="614087" y="2743200"/>
                  <a:pt x="0" y="2129114"/>
                  <a:pt x="0" y="1371600"/>
                </a:cubicBezTo>
                <a:cubicBezTo>
                  <a:pt x="0" y="614087"/>
                  <a:pt x="614087" y="0"/>
                  <a:pt x="137160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59156A24-128C-4054-AAFF-F8CA5BA0E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9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8624" y="3"/>
            <a:ext cx="3913376" cy="3281569"/>
          </a:xfrm>
          <a:custGeom>
            <a:avLst/>
            <a:gdLst>
              <a:gd name="connsiteX0" fmla="*/ 267865 w 3913376"/>
              <a:gd name="connsiteY0" fmla="*/ 0 h 3281569"/>
              <a:gd name="connsiteX1" fmla="*/ 3913376 w 3913376"/>
              <a:gd name="connsiteY1" fmla="*/ 0 h 3281569"/>
              <a:gd name="connsiteX2" fmla="*/ 3913376 w 3913376"/>
              <a:gd name="connsiteY2" fmla="*/ 2499938 h 3281569"/>
              <a:gd name="connsiteX3" fmla="*/ 3794714 w 3913376"/>
              <a:gd name="connsiteY3" fmla="*/ 2630499 h 3281569"/>
              <a:gd name="connsiteX4" fmla="*/ 2222892 w 3913376"/>
              <a:gd name="connsiteY4" fmla="*/ 3281569 h 3281569"/>
              <a:gd name="connsiteX5" fmla="*/ 0 w 3913376"/>
              <a:gd name="connsiteY5" fmla="*/ 1058677 h 3281569"/>
              <a:gd name="connsiteX6" fmla="*/ 174686 w 3913376"/>
              <a:gd name="connsiteY6" fmla="*/ 193427 h 3281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041B8F9-2899-4292-A43F-50C881DF0CDD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9041015" y="612076"/>
            <a:ext cx="2730354" cy="1578144"/>
          </a:xfrm>
          <a:prstGeom prst="rect">
            <a:avLst/>
          </a:prstGeom>
        </p:spPr>
      </p:pic>
      <p:pic>
        <p:nvPicPr>
          <p:cNvPr id="39" name="Image 7" descr="Une image contenant extérieur, herbe, train, voie&#10;&#10;Description générée automatiquement">
            <a:extLst>
              <a:ext uri="{FF2B5EF4-FFF2-40B4-BE49-F238E27FC236}">
                <a16:creationId xmlns:a16="http://schemas.microsoft.com/office/drawing/2014/main" id="{BB954FAF-7F0C-4896-BD48-A3B16B3844AA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15043" y="3422654"/>
            <a:ext cx="1789619" cy="1342214"/>
          </a:xfrm>
          <a:prstGeom prst="rect">
            <a:avLst/>
          </a:prstGeom>
        </p:spPr>
      </p:pic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646E8F12-06B4-4D6B-866C-1743B253C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3CC324B9-DFFF-42F1-8D81-AAD42554B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9416" y="4131546"/>
            <a:ext cx="3178912" cy="2726454"/>
          </a:xfrm>
          <a:custGeom>
            <a:avLst/>
            <a:gdLst>
              <a:gd name="connsiteX0" fmla="*/ 1837818 w 3178912"/>
              <a:gd name="connsiteY0" fmla="*/ 0 h 2726454"/>
              <a:gd name="connsiteX1" fmla="*/ 3137352 w 3178912"/>
              <a:gd name="connsiteY1" fmla="*/ 538285 h 2726454"/>
              <a:gd name="connsiteX2" fmla="*/ 3178912 w 3178912"/>
              <a:gd name="connsiteY2" fmla="*/ 584013 h 2726454"/>
              <a:gd name="connsiteX3" fmla="*/ 3178912 w 3178912"/>
              <a:gd name="connsiteY3" fmla="*/ 2726454 h 2726454"/>
              <a:gd name="connsiteX4" fmla="*/ 229483 w 3178912"/>
              <a:gd name="connsiteY4" fmla="*/ 2726454 h 2726454"/>
              <a:gd name="connsiteX5" fmla="*/ 221815 w 3178912"/>
              <a:gd name="connsiteY5" fmla="*/ 2713832 h 2726454"/>
              <a:gd name="connsiteX6" fmla="*/ 0 w 3178912"/>
              <a:gd name="connsiteY6" fmla="*/ 1837818 h 2726454"/>
              <a:gd name="connsiteX7" fmla="*/ 1837818 w 3178912"/>
              <a:gd name="connsiteY7" fmla="*/ 0 h 2726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7BC086-838F-45B3-8163-EB584FD9905F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9677400" y="5436066"/>
            <a:ext cx="2208230" cy="701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70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014996" y="642594"/>
            <a:ext cx="3732244" cy="1702952"/>
          </a:xfrm>
        </p:spPr>
        <p:txBody>
          <a:bodyPr>
            <a:normAutofit/>
          </a:bodyPr>
          <a:lstStyle/>
          <a:p>
            <a:r>
              <a:rPr lang="fr-CA" dirty="0"/>
              <a:t>État des lieux</a:t>
            </a:r>
          </a:p>
        </p:txBody>
      </p:sp>
      <p:sp>
        <p:nvSpPr>
          <p:cNvPr id="51" name="Rectangle 43">
            <a:extLst>
              <a:ext uri="{FF2B5EF4-FFF2-40B4-BE49-F238E27FC236}">
                <a16:creationId xmlns:a16="http://schemas.microsoft.com/office/drawing/2014/main" id="{99CEE05D-F25C-4EC3-B527-D9C999E33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652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45">
            <a:extLst>
              <a:ext uri="{FF2B5EF4-FFF2-40B4-BE49-F238E27FC236}">
                <a16:creationId xmlns:a16="http://schemas.microsoft.com/office/drawing/2014/main" id="{4F036726-0C05-446E-91C3-B986EBEA0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02" y="438538"/>
            <a:ext cx="6710184" cy="6002060"/>
          </a:xfrm>
          <a:prstGeom prst="rect">
            <a:avLst/>
          </a:prstGeom>
          <a:solidFill>
            <a:schemeClr val="bg1">
              <a:alpha val="4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55" name="Rectangle 47">
            <a:extLst>
              <a:ext uri="{FF2B5EF4-FFF2-40B4-BE49-F238E27FC236}">
                <a16:creationId xmlns:a16="http://schemas.microsoft.com/office/drawing/2014/main" id="{A310ABCD-C34B-42D1-9BEB-47755A3EA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650014"/>
            <a:ext cx="3367217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A picture containing text, grass&#10;&#10;Description automatically generated">
            <a:extLst>
              <a:ext uri="{FF2B5EF4-FFF2-40B4-BE49-F238E27FC236}">
                <a16:creationId xmlns:a16="http://schemas.microsoft.com/office/drawing/2014/main" id="{54E8FF14-6F4B-481F-949A-DA2E2AACAA9B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60" y="1358724"/>
            <a:ext cx="3044697" cy="1849653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F38AB6A2-89F7-43B5-B608-50DFC740D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6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650014"/>
            <a:ext cx="2765758" cy="213673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7D4177-01E3-4728-AB8B-ABE8C0E336D8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4323497" y="1005126"/>
            <a:ext cx="2434338" cy="1424087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06585B74-DAF6-470E-B2F3-B5530A709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4088215"/>
            <a:ext cx="3367217" cy="21248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6398E3-2B27-445D-9692-BDCE6371B65D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798460" y="4593713"/>
            <a:ext cx="3044697" cy="1134149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30BAD96F-CE2F-4682-99B8-0DD9E6AE2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0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2947051"/>
            <a:ext cx="2765758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Image 7" descr="Une image contenant extérieur, herbe, train, voie&#10;&#10;Description générée automatiquement">
            <a:extLst>
              <a:ext uri="{FF2B5EF4-FFF2-40B4-BE49-F238E27FC236}">
                <a16:creationId xmlns:a16="http://schemas.microsoft.com/office/drawing/2014/main" id="{BB954FAF-7F0C-4896-BD48-A3B16B3844AA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15" y="3466006"/>
            <a:ext cx="2956302" cy="221722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12"/>
            </p:custDataLst>
          </p:nvPr>
        </p:nvSpPr>
        <p:spPr>
          <a:xfrm>
            <a:off x="7578701" y="2623457"/>
            <a:ext cx="4613299" cy="35896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1800" b="1" dirty="0"/>
              <a:t>Comment documenter ?</a:t>
            </a:r>
          </a:p>
          <a:p>
            <a:pPr marL="228600" lvl="1">
              <a:spcBef>
                <a:spcPts val="1000"/>
              </a:spcBef>
            </a:pPr>
            <a:r>
              <a:rPr lang="fr-CA" sz="1800" dirty="0"/>
              <a:t>Géoréférencement</a:t>
            </a:r>
          </a:p>
          <a:p>
            <a:pPr marL="228600" lvl="1">
              <a:spcBef>
                <a:spcPts val="1000"/>
              </a:spcBef>
            </a:pPr>
            <a:r>
              <a:rPr lang="fr-CA" sz="1800" dirty="0"/>
              <a:t>Photographies</a:t>
            </a:r>
          </a:p>
          <a:p>
            <a:pPr marL="228600" lvl="1">
              <a:spcBef>
                <a:spcPts val="1000"/>
              </a:spcBef>
            </a:pPr>
            <a:r>
              <a:rPr lang="fr-CA" sz="1800" dirty="0"/>
              <a:t>UNI</a:t>
            </a:r>
          </a:p>
          <a:p>
            <a:pPr marL="0" indent="0">
              <a:buNone/>
            </a:pPr>
            <a:endParaRPr lang="fr-CA" sz="1800" dirty="0"/>
          </a:p>
        </p:txBody>
      </p:sp>
    </p:spTree>
    <p:extLst>
      <p:ext uri="{BB962C8B-B14F-4D97-AF65-F5344CB8AC3E}">
        <p14:creationId xmlns:p14="http://schemas.microsoft.com/office/powerpoint/2010/main" val="4808282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745026" y="534248"/>
            <a:ext cx="4888306" cy="1325563"/>
          </a:xfrm>
        </p:spPr>
        <p:txBody>
          <a:bodyPr>
            <a:normAutofit/>
          </a:bodyPr>
          <a:lstStyle/>
          <a:p>
            <a:r>
              <a:rPr lang="fr-CA"/>
              <a:t>Suivi lors des travaux</a:t>
            </a:r>
          </a:p>
        </p:txBody>
      </p:sp>
      <p:sp>
        <p:nvSpPr>
          <p:cNvPr id="59" name="Freeform: Shape 54">
            <a:extLst>
              <a:ext uri="{FF2B5EF4-FFF2-40B4-BE49-F238E27FC236}">
                <a16:creationId xmlns:a16="http://schemas.microsoft.com/office/drawing/2014/main" id="{B5809B1F-0726-44C0-B0A1-7FCE2A129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2560321" y="4232366"/>
            <a:ext cx="5610120" cy="2625634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0" name="Freeform: Shape 56">
            <a:extLst>
              <a:ext uri="{FF2B5EF4-FFF2-40B4-BE49-F238E27FC236}">
                <a16:creationId xmlns:a16="http://schemas.microsoft.com/office/drawing/2014/main" id="{26EE9A0B-C601-4E3F-8541-29CA20DE11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" y="0"/>
            <a:ext cx="5904411" cy="4406393"/>
          </a:xfrm>
          <a:custGeom>
            <a:avLst/>
            <a:gdLst>
              <a:gd name="connsiteX0" fmla="*/ 2562355 w 6855833"/>
              <a:gd name="connsiteY0" fmla="*/ 0 h 5116428"/>
              <a:gd name="connsiteX1" fmla="*/ 6855833 w 6855833"/>
              <a:gd name="connsiteY1" fmla="*/ 4293479 h 5116428"/>
              <a:gd name="connsiteX2" fmla="*/ 6833667 w 6855833"/>
              <a:gd name="connsiteY2" fmla="*/ 4732462 h 5116428"/>
              <a:gd name="connsiteX3" fmla="*/ 6775067 w 6855833"/>
              <a:gd name="connsiteY3" fmla="*/ 5116428 h 5116428"/>
              <a:gd name="connsiteX4" fmla="*/ 0 w 6855833"/>
              <a:gd name="connsiteY4" fmla="*/ 5116428 h 5116428"/>
              <a:gd name="connsiteX5" fmla="*/ 0 w 6855833"/>
              <a:gd name="connsiteY5" fmla="*/ 854273 h 5116428"/>
              <a:gd name="connsiteX6" fmla="*/ 161831 w 6855833"/>
              <a:gd name="connsiteY6" fmla="*/ 733259 h 5116428"/>
              <a:gd name="connsiteX7" fmla="*/ 2562355 w 6855833"/>
              <a:gd name="connsiteY7" fmla="*/ 0 h 511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5833" h="5116428">
                <a:moveTo>
                  <a:pt x="2562355" y="0"/>
                </a:moveTo>
                <a:cubicBezTo>
                  <a:pt x="4933578" y="0"/>
                  <a:pt x="6855833" y="1922255"/>
                  <a:pt x="6855833" y="4293479"/>
                </a:cubicBezTo>
                <a:cubicBezTo>
                  <a:pt x="6855833" y="4441680"/>
                  <a:pt x="6848324" y="4588128"/>
                  <a:pt x="6833667" y="4732462"/>
                </a:cubicBezTo>
                <a:lnTo>
                  <a:pt x="6775067" y="5116428"/>
                </a:lnTo>
                <a:lnTo>
                  <a:pt x="0" y="5116428"/>
                </a:lnTo>
                <a:lnTo>
                  <a:pt x="0" y="854273"/>
                </a:lnTo>
                <a:lnTo>
                  <a:pt x="161831" y="733259"/>
                </a:lnTo>
                <a:cubicBezTo>
                  <a:pt x="847074" y="270317"/>
                  <a:pt x="1673147" y="0"/>
                  <a:pt x="2562355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Picture 10" descr="Graphical user interface&#10;&#10;Description automatically generated">
            <a:extLst>
              <a:ext uri="{FF2B5EF4-FFF2-40B4-BE49-F238E27FC236}">
                <a16:creationId xmlns:a16="http://schemas.microsoft.com/office/drawing/2014/main" id="{CE393BD0-E2C1-4B59-90DF-279C54756BAA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29" b="2"/>
          <a:stretch/>
        </p:blipFill>
        <p:spPr>
          <a:xfrm>
            <a:off x="1" y="10"/>
            <a:ext cx="5681097" cy="4151910"/>
          </a:xfrm>
          <a:custGeom>
            <a:avLst/>
            <a:gdLst/>
            <a:ahLst/>
            <a:cxnLst/>
            <a:rect l="l" t="t" r="r" b="b"/>
            <a:pathLst>
              <a:path w="5681097" h="4151920">
                <a:moveTo>
                  <a:pt x="0" y="0"/>
                </a:moveTo>
                <a:lnTo>
                  <a:pt x="5611423" y="0"/>
                </a:lnTo>
                <a:lnTo>
                  <a:pt x="5663241" y="339527"/>
                </a:lnTo>
                <a:cubicBezTo>
                  <a:pt x="5675049" y="455800"/>
                  <a:pt x="5681097" y="573775"/>
                  <a:pt x="5681097" y="693164"/>
                </a:cubicBezTo>
                <a:cubicBezTo>
                  <a:pt x="5681097" y="2603383"/>
                  <a:pt x="4132560" y="4151920"/>
                  <a:pt x="2222343" y="4151920"/>
                </a:cubicBezTo>
                <a:cubicBezTo>
                  <a:pt x="1386622" y="4151920"/>
                  <a:pt x="620129" y="3855520"/>
                  <a:pt x="22252" y="3362108"/>
                </a:cubicBezTo>
                <a:lnTo>
                  <a:pt x="0" y="3341884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5"/>
            </p:custDataLst>
          </p:nvPr>
        </p:nvSpPr>
        <p:spPr>
          <a:xfrm>
            <a:off x="6749142" y="1679510"/>
            <a:ext cx="4884189" cy="3318679"/>
          </a:xfrm>
        </p:spPr>
        <p:txBody>
          <a:bodyPr anchor="t">
            <a:normAutofit lnSpcReduction="10000"/>
          </a:bodyPr>
          <a:lstStyle/>
          <a:p>
            <a:r>
              <a:rPr lang="fr-CA" sz="1900" dirty="0">
                <a:solidFill>
                  <a:schemeClr val="tx1"/>
                </a:solidFill>
              </a:rPr>
              <a:t>État de l’évolution des travaux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État non prévu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Déroulement comme prévu</a:t>
            </a:r>
          </a:p>
          <a:p>
            <a:r>
              <a:rPr lang="fr-CA" sz="1900" dirty="0">
                <a:solidFill>
                  <a:schemeClr val="tx1"/>
                </a:solidFill>
              </a:rPr>
              <a:t>Évolution UNI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Vitesse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Production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Rouleau – suivre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Température</a:t>
            </a:r>
          </a:p>
          <a:p>
            <a:pPr lvl="1"/>
            <a:r>
              <a:rPr lang="fr-CA" sz="1900" dirty="0">
                <a:solidFill>
                  <a:schemeClr val="tx1"/>
                </a:solidFill>
              </a:rPr>
              <a:t>Compacité - Vides</a:t>
            </a:r>
          </a:p>
          <a:p>
            <a:r>
              <a:rPr lang="fr-CA" sz="1900" dirty="0">
                <a:solidFill>
                  <a:schemeClr val="tx1"/>
                </a:solidFill>
              </a:rPr>
              <a:t>Options gagnantes ?</a:t>
            </a:r>
            <a:endParaRPr lang="fr-CA" sz="900" dirty="0">
              <a:solidFill>
                <a:schemeClr val="tx1"/>
              </a:solidFill>
            </a:endParaRPr>
          </a:p>
        </p:txBody>
      </p:sp>
      <p:pic>
        <p:nvPicPr>
          <p:cNvPr id="22" name="Picture 21" descr="A path with trees on the side of a road&#10;&#10;Description automatically generated">
            <a:extLst>
              <a:ext uri="{FF2B5EF4-FFF2-40B4-BE49-F238E27FC236}">
                <a16:creationId xmlns:a16="http://schemas.microsoft.com/office/drawing/2014/main" id="{33F7E609-54E1-40FA-B62E-32C7ECC19B9D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37293"/>
          <a:stretch/>
        </p:blipFill>
        <p:spPr>
          <a:xfrm>
            <a:off x="2785874" y="4448810"/>
            <a:ext cx="5148922" cy="2409190"/>
          </a:xfrm>
          <a:custGeom>
            <a:avLst/>
            <a:gdLst/>
            <a:ahLst/>
            <a:cxnLst/>
            <a:rect l="l" t="t" r="r" b="b"/>
            <a:pathLst>
              <a:path w="5148922" h="2409190">
                <a:moveTo>
                  <a:pt x="2574461" y="0"/>
                </a:moveTo>
                <a:cubicBezTo>
                  <a:pt x="3911983" y="0"/>
                  <a:pt x="5012087" y="1016507"/>
                  <a:pt x="5144375" y="2319127"/>
                </a:cubicBezTo>
                <a:lnTo>
                  <a:pt x="5148922" y="2409190"/>
                </a:lnTo>
                <a:lnTo>
                  <a:pt x="0" y="2409190"/>
                </a:lnTo>
                <a:lnTo>
                  <a:pt x="4548" y="2319127"/>
                </a:lnTo>
                <a:cubicBezTo>
                  <a:pt x="136837" y="1016507"/>
                  <a:pt x="1236939" y="0"/>
                  <a:pt x="257446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450544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598104" y="1396289"/>
            <a:ext cx="5034783" cy="1325563"/>
          </a:xfrm>
        </p:spPr>
        <p:txBody>
          <a:bodyPr>
            <a:normAutofit/>
          </a:bodyPr>
          <a:lstStyle/>
          <a:p>
            <a:r>
              <a:rPr lang="fr-CA"/>
              <a:t>Suivi lors des travaux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FD1A13-2B88-47B7-AAE9-AD6F3296EE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5CE4102-C93A-420A-98A7-5A7DD0C5C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A2ED33-0B26-4B56-BD6C-9E5DDDC7D9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767" y="785456"/>
            <a:ext cx="4856199" cy="20001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74397C-6A17-4103-B87B-66F962C4996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6"/>
          <a:srcRect t="8034" b="30482"/>
          <a:stretch/>
        </p:blipFill>
        <p:spPr>
          <a:xfrm>
            <a:off x="429768" y="4123342"/>
            <a:ext cx="3350106" cy="10195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02549" y="2871982"/>
            <a:ext cx="5034784" cy="3181684"/>
          </a:xfrm>
        </p:spPr>
        <p:txBody>
          <a:bodyPr anchor="t">
            <a:normAutofit/>
          </a:bodyPr>
          <a:lstStyle/>
          <a:p>
            <a:r>
              <a:rPr lang="fr-CA" sz="1800" dirty="0">
                <a:solidFill>
                  <a:schemeClr val="tx1"/>
                </a:solidFill>
              </a:rPr>
              <a:t>Contrôle de la température</a:t>
            </a:r>
          </a:p>
          <a:p>
            <a:r>
              <a:rPr lang="fr-CA" sz="1800" dirty="0">
                <a:solidFill>
                  <a:schemeClr val="tx1"/>
                </a:solidFill>
              </a:rPr>
              <a:t>Variance à l’usine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Source des variations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Impact des variations</a:t>
            </a:r>
          </a:p>
          <a:p>
            <a:r>
              <a:rPr lang="fr-CA" sz="1800" dirty="0">
                <a:solidFill>
                  <a:schemeClr val="tx1"/>
                </a:solidFill>
              </a:rPr>
              <a:t>Options gagnantes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Lien production – chantier : Sections ok vs non ok</a:t>
            </a:r>
          </a:p>
          <a:p>
            <a:pPr marL="0" indent="0">
              <a:buNone/>
            </a:pPr>
            <a:endParaRPr lang="fr-CA" sz="1800" dirty="0"/>
          </a:p>
        </p:txBody>
      </p:sp>
    </p:spTree>
    <p:extLst>
      <p:ext uri="{BB962C8B-B14F-4D97-AF65-F5344CB8AC3E}">
        <p14:creationId xmlns:p14="http://schemas.microsoft.com/office/powerpoint/2010/main" val="15309391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01098" y="1396289"/>
            <a:ext cx="4624342" cy="1325563"/>
          </a:xfrm>
        </p:spPr>
        <p:txBody>
          <a:bodyPr>
            <a:normAutofit/>
          </a:bodyPr>
          <a:lstStyle/>
          <a:p>
            <a:r>
              <a:rPr lang="fr-CA"/>
              <a:t>Suivi lors des travaux</a:t>
            </a:r>
          </a:p>
        </p:txBody>
      </p:sp>
      <p:sp>
        <p:nvSpPr>
          <p:cNvPr id="101" name="Oval 87">
            <a:extLst>
              <a:ext uri="{FF2B5EF4-FFF2-40B4-BE49-F238E27FC236}">
                <a16:creationId xmlns:a16="http://schemas.microsoft.com/office/drawing/2014/main" id="{54A709FC-1ADC-45CD-856D-3B1A50C58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Freeform: Shape 89">
            <a:extLst>
              <a:ext uri="{FF2B5EF4-FFF2-40B4-BE49-F238E27FC236}">
                <a16:creationId xmlns:a16="http://schemas.microsoft.com/office/drawing/2014/main" id="{AE67272E-0E66-4396-9C0C-4E154CCE20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0087" y="361702"/>
            <a:ext cx="1691640" cy="1691640"/>
          </a:xfrm>
          <a:custGeom>
            <a:avLst/>
            <a:gdLst>
              <a:gd name="connsiteX0" fmla="*/ 845820 w 1691640"/>
              <a:gd name="connsiteY0" fmla="*/ 0 h 1691640"/>
              <a:gd name="connsiteX1" fmla="*/ 1691640 w 1691640"/>
              <a:gd name="connsiteY1" fmla="*/ 845820 h 1691640"/>
              <a:gd name="connsiteX2" fmla="*/ 845820 w 1691640"/>
              <a:gd name="connsiteY2" fmla="*/ 1691640 h 1691640"/>
              <a:gd name="connsiteX3" fmla="*/ 0 w 1691640"/>
              <a:gd name="connsiteY3" fmla="*/ 845820 h 1691640"/>
              <a:gd name="connsiteX4" fmla="*/ 845820 w 1691640"/>
              <a:gd name="connsiteY4" fmla="*/ 0 h 169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1640" h="1691640">
                <a:moveTo>
                  <a:pt x="845820" y="0"/>
                </a:moveTo>
                <a:cubicBezTo>
                  <a:pt x="1312954" y="0"/>
                  <a:pt x="1691640" y="378686"/>
                  <a:pt x="1691640" y="845820"/>
                </a:cubicBezTo>
                <a:cubicBezTo>
                  <a:pt x="1691640" y="1312954"/>
                  <a:pt x="1312954" y="1691640"/>
                  <a:pt x="845820" y="1691640"/>
                </a:cubicBezTo>
                <a:cubicBezTo>
                  <a:pt x="378687" y="1691640"/>
                  <a:pt x="0" y="1312954"/>
                  <a:pt x="0" y="845820"/>
                </a:cubicBezTo>
                <a:cubicBezTo>
                  <a:pt x="0" y="378686"/>
                  <a:pt x="378687" y="0"/>
                  <a:pt x="84582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r>
              <a:rPr lang="fr-CA" sz="1800" dirty="0">
                <a:solidFill>
                  <a:schemeClr val="tx1"/>
                </a:solidFill>
              </a:rPr>
              <a:t>Différentes techniques</a:t>
            </a:r>
          </a:p>
          <a:p>
            <a:r>
              <a:rPr lang="fr-CA" sz="1800" dirty="0">
                <a:solidFill>
                  <a:schemeClr val="tx1"/>
                </a:solidFill>
              </a:rPr>
              <a:t>Étalonnage</a:t>
            </a:r>
          </a:p>
          <a:p>
            <a:r>
              <a:rPr lang="fr-CA" sz="1800" dirty="0">
                <a:solidFill>
                  <a:schemeClr val="tx1"/>
                </a:solidFill>
              </a:rPr>
              <a:t>Séquences</a:t>
            </a:r>
          </a:p>
          <a:p>
            <a:r>
              <a:rPr lang="fr-CA" sz="1800" dirty="0">
                <a:solidFill>
                  <a:schemeClr val="tx1"/>
                </a:solidFill>
              </a:rPr>
              <a:t>CMV Affecté par plusieurs facteurs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Réglage de la machine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Couches sous-jacentes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T° et transfert de chaleur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Épaisseur de la couche</a:t>
            </a:r>
          </a:p>
          <a:p>
            <a:pPr lvl="1"/>
            <a:r>
              <a:rPr lang="fr-CA" sz="1800" dirty="0">
                <a:solidFill>
                  <a:srgbClr val="00B0F0"/>
                </a:solidFill>
              </a:rPr>
              <a:t>Enrobé</a:t>
            </a:r>
          </a:p>
          <a:p>
            <a:pPr marL="0" indent="0">
              <a:buNone/>
            </a:pPr>
            <a:endParaRPr lang="fr-CA" sz="1800" dirty="0"/>
          </a:p>
        </p:txBody>
      </p:sp>
      <p:sp>
        <p:nvSpPr>
          <p:cNvPr id="104" name="Oval 91">
            <a:extLst>
              <a:ext uri="{FF2B5EF4-FFF2-40B4-BE49-F238E27FC236}">
                <a16:creationId xmlns:a16="http://schemas.microsoft.com/office/drawing/2014/main" id="{BCB8E572-32F0-4C78-B268-2702C859F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5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Freeform: Shape 93">
            <a:extLst>
              <a:ext uri="{FF2B5EF4-FFF2-40B4-BE49-F238E27FC236}">
                <a16:creationId xmlns:a16="http://schemas.microsoft.com/office/drawing/2014/main" id="{BFC6224A-7B8A-4699-99DC-A6C9CD617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6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Freeform: Shape 95">
            <a:extLst>
              <a:ext uri="{FF2B5EF4-FFF2-40B4-BE49-F238E27FC236}">
                <a16:creationId xmlns:a16="http://schemas.microsoft.com/office/drawing/2014/main" id="{0611C424-EB44-492D-9C48-78BB0D5DC9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7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38252" y="2722161"/>
            <a:ext cx="2743200" cy="2743200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1371600 h 2743200"/>
              <a:gd name="connsiteX4" fmla="*/ 1371600 w 2743200"/>
              <a:gd name="connsiteY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7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cubicBezTo>
                  <a:pt x="614087" y="2743200"/>
                  <a:pt x="0" y="2129114"/>
                  <a:pt x="0" y="1371600"/>
                </a:cubicBezTo>
                <a:cubicBezTo>
                  <a:pt x="0" y="614087"/>
                  <a:pt x="614087" y="0"/>
                  <a:pt x="137160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Freeform: Shape 97">
            <a:extLst>
              <a:ext uri="{FF2B5EF4-FFF2-40B4-BE49-F238E27FC236}">
                <a16:creationId xmlns:a16="http://schemas.microsoft.com/office/drawing/2014/main" id="{59156A24-128C-4054-AAFF-F8CA5BA0E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8624" y="3"/>
            <a:ext cx="3913376" cy="3281569"/>
          </a:xfrm>
          <a:custGeom>
            <a:avLst/>
            <a:gdLst>
              <a:gd name="connsiteX0" fmla="*/ 267865 w 3913376"/>
              <a:gd name="connsiteY0" fmla="*/ 0 h 3281569"/>
              <a:gd name="connsiteX1" fmla="*/ 3913376 w 3913376"/>
              <a:gd name="connsiteY1" fmla="*/ 0 h 3281569"/>
              <a:gd name="connsiteX2" fmla="*/ 3913376 w 3913376"/>
              <a:gd name="connsiteY2" fmla="*/ 2499938 h 3281569"/>
              <a:gd name="connsiteX3" fmla="*/ 3794714 w 3913376"/>
              <a:gd name="connsiteY3" fmla="*/ 2630499 h 3281569"/>
              <a:gd name="connsiteX4" fmla="*/ 2222892 w 3913376"/>
              <a:gd name="connsiteY4" fmla="*/ 3281569 h 3281569"/>
              <a:gd name="connsiteX5" fmla="*/ 0 w 3913376"/>
              <a:gd name="connsiteY5" fmla="*/ 1058677 h 3281569"/>
              <a:gd name="connsiteX6" fmla="*/ 174686 w 3913376"/>
              <a:gd name="connsiteY6" fmla="*/ 193427 h 3281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22AC19-4E79-424B-BFDF-EC7959D18FA1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6118540" y="3353888"/>
            <a:ext cx="2182623" cy="1479745"/>
          </a:xfrm>
          <a:prstGeom prst="rect">
            <a:avLst/>
          </a:prstGeom>
        </p:spPr>
      </p:pic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646E8F12-06B4-4D6B-866C-1743B253C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0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3CC324B9-DFFF-42F1-8D81-AAD42554B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11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9416" y="4131546"/>
            <a:ext cx="3178912" cy="2726454"/>
          </a:xfrm>
          <a:custGeom>
            <a:avLst/>
            <a:gdLst>
              <a:gd name="connsiteX0" fmla="*/ 1837818 w 3178912"/>
              <a:gd name="connsiteY0" fmla="*/ 0 h 2726454"/>
              <a:gd name="connsiteX1" fmla="*/ 3137352 w 3178912"/>
              <a:gd name="connsiteY1" fmla="*/ 538285 h 2726454"/>
              <a:gd name="connsiteX2" fmla="*/ 3178912 w 3178912"/>
              <a:gd name="connsiteY2" fmla="*/ 584013 h 2726454"/>
              <a:gd name="connsiteX3" fmla="*/ 3178912 w 3178912"/>
              <a:gd name="connsiteY3" fmla="*/ 2726454 h 2726454"/>
              <a:gd name="connsiteX4" fmla="*/ 229483 w 3178912"/>
              <a:gd name="connsiteY4" fmla="*/ 2726454 h 2726454"/>
              <a:gd name="connsiteX5" fmla="*/ 221815 w 3178912"/>
              <a:gd name="connsiteY5" fmla="*/ 2713832 h 2726454"/>
              <a:gd name="connsiteX6" fmla="*/ 0 w 3178912"/>
              <a:gd name="connsiteY6" fmla="*/ 1837818 h 2726454"/>
              <a:gd name="connsiteX7" fmla="*/ 1837818 w 3178912"/>
              <a:gd name="connsiteY7" fmla="*/ 0 h 2726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 descr="A picture containing stationary, implement, pencil&#10;&#10;Description automatically generated">
            <a:extLst>
              <a:ext uri="{FF2B5EF4-FFF2-40B4-BE49-F238E27FC236}">
                <a16:creationId xmlns:a16="http://schemas.microsoft.com/office/drawing/2014/main" id="{367197A6-11DF-4781-9700-63812EFA524A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127" y="979456"/>
            <a:ext cx="1535560" cy="497181"/>
          </a:xfrm>
          <a:prstGeom prst="rect">
            <a:avLst/>
          </a:prstGeom>
        </p:spPr>
      </p:pic>
      <p:pic>
        <p:nvPicPr>
          <p:cNvPr id="6" name="Picture 5" descr="A picture containing text, screenshot, indoor&#10;&#10;Description automatically generated">
            <a:extLst>
              <a:ext uri="{FF2B5EF4-FFF2-40B4-BE49-F238E27FC236}">
                <a16:creationId xmlns:a16="http://schemas.microsoft.com/office/drawing/2014/main" id="{1B413D37-FBC0-42A7-BE7C-C9EB95038E51}"/>
              </a:ext>
            </a:extLst>
          </p:cNvPr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093" y="361702"/>
            <a:ext cx="3566235" cy="1756369"/>
          </a:xfrm>
          <a:prstGeom prst="rect">
            <a:avLst/>
          </a:prstGeom>
        </p:spPr>
      </p:pic>
      <p:pic>
        <p:nvPicPr>
          <p:cNvPr id="19" name="Picture 1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250A4174-D9A2-4A36-9C11-E0FBF3D1AD41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616" y="5045729"/>
            <a:ext cx="2730354" cy="1208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703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80231-213F-454F-B69C-68E2A8E8E85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79314" y="1396289"/>
            <a:ext cx="4375586" cy="1325563"/>
          </a:xfrm>
        </p:spPr>
        <p:txBody>
          <a:bodyPr>
            <a:normAutofit/>
          </a:bodyPr>
          <a:lstStyle/>
          <a:p>
            <a:r>
              <a:rPr lang="fr-CA"/>
              <a:t>Suivi après travaux</a:t>
            </a: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0ED52484-C939-4951-85D6-79046BBC6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67397" cy="3481744"/>
          </a:xfrm>
          <a:custGeom>
            <a:avLst/>
            <a:gdLst>
              <a:gd name="connsiteX0" fmla="*/ 0 w 4067397"/>
              <a:gd name="connsiteY0" fmla="*/ 0 h 3481744"/>
              <a:gd name="connsiteX1" fmla="*/ 3741230 w 4067397"/>
              <a:gd name="connsiteY1" fmla="*/ 0 h 3481744"/>
              <a:gd name="connsiteX2" fmla="*/ 3789282 w 4067397"/>
              <a:gd name="connsiteY2" fmla="*/ 79096 h 3481744"/>
              <a:gd name="connsiteX3" fmla="*/ 4067397 w 4067397"/>
              <a:gd name="connsiteY3" fmla="*/ 1177456 h 3481744"/>
              <a:gd name="connsiteX4" fmla="*/ 1763109 w 4067397"/>
              <a:gd name="connsiteY4" fmla="*/ 3481744 h 3481744"/>
              <a:gd name="connsiteX5" fmla="*/ 133731 w 4067397"/>
              <a:gd name="connsiteY5" fmla="*/ 2806834 h 3481744"/>
              <a:gd name="connsiteX6" fmla="*/ 0 w 4067397"/>
              <a:gd name="connsiteY6" fmla="*/ 2659692 h 3481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67397" h="3481744">
                <a:moveTo>
                  <a:pt x="0" y="0"/>
                </a:moveTo>
                <a:lnTo>
                  <a:pt x="3741230" y="0"/>
                </a:lnTo>
                <a:lnTo>
                  <a:pt x="3789282" y="79096"/>
                </a:lnTo>
                <a:cubicBezTo>
                  <a:pt x="3966649" y="405598"/>
                  <a:pt x="4067397" y="779761"/>
                  <a:pt x="4067397" y="1177456"/>
                </a:cubicBezTo>
                <a:cubicBezTo>
                  <a:pt x="4067397" y="2450079"/>
                  <a:pt x="3035732" y="3481744"/>
                  <a:pt x="1763109" y="3481744"/>
                </a:cubicBezTo>
                <a:cubicBezTo>
                  <a:pt x="1126798" y="3481744"/>
                  <a:pt x="550726" y="3223828"/>
                  <a:pt x="133731" y="2806834"/>
                </a:cubicBezTo>
                <a:lnTo>
                  <a:pt x="0" y="2659692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3AC743-1CAC-4594-8F81-8E5C1E45B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5804" y="452999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34" descr="Map&#10;&#10;Description automatically generated">
            <a:extLst>
              <a:ext uri="{FF2B5EF4-FFF2-40B4-BE49-F238E27FC236}">
                <a16:creationId xmlns:a16="http://schemas.microsoft.com/office/drawing/2014/main" id="{56A60AFC-3B37-4D6C-BC95-7DF67B0E32EA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2"/>
          <a:srcRect l="13706" r="17795" b="2"/>
          <a:stretch/>
        </p:blipFill>
        <p:spPr>
          <a:xfrm>
            <a:off x="4700396" y="617591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645920" h="1645920">
                <a:moveTo>
                  <a:pt x="822960" y="0"/>
                </a:moveTo>
                <a:cubicBezTo>
                  <a:pt x="1277468" y="0"/>
                  <a:pt x="1645920" y="368452"/>
                  <a:pt x="1645920" y="822960"/>
                </a:cubicBezTo>
                <a:cubicBezTo>
                  <a:pt x="1645920" y="1277468"/>
                  <a:pt x="1277468" y="1645920"/>
                  <a:pt x="822960" y="1645920"/>
                </a:cubicBezTo>
                <a:cubicBezTo>
                  <a:pt x="368452" y="1645920"/>
                  <a:pt x="0" y="1277468"/>
                  <a:pt x="0" y="822960"/>
                </a:cubicBezTo>
                <a:cubicBezTo>
                  <a:pt x="0" y="368452"/>
                  <a:pt x="368452" y="0"/>
                  <a:pt x="822960" y="0"/>
                </a:cubicBezTo>
                <a:close/>
              </a:path>
            </a:pathLst>
          </a:custGeom>
        </p:spPr>
      </p:pic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3DF8EA8C-4EAB-49EE-BBAB-78BE910D2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5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041056"/>
            <a:ext cx="3216344" cy="2816945"/>
          </a:xfrm>
          <a:custGeom>
            <a:avLst/>
            <a:gdLst>
              <a:gd name="connsiteX0" fmla="*/ 1360112 w 3216344"/>
              <a:gd name="connsiteY0" fmla="*/ 0 h 2816945"/>
              <a:gd name="connsiteX1" fmla="*/ 3216344 w 3216344"/>
              <a:gd name="connsiteY1" fmla="*/ 1856232 h 2816945"/>
              <a:gd name="connsiteX2" fmla="*/ 2992307 w 3216344"/>
              <a:gd name="connsiteY2" fmla="*/ 2741023 h 2816945"/>
              <a:gd name="connsiteX3" fmla="*/ 2946183 w 3216344"/>
              <a:gd name="connsiteY3" fmla="*/ 2816945 h 2816945"/>
              <a:gd name="connsiteX4" fmla="*/ 0 w 3216344"/>
              <a:gd name="connsiteY4" fmla="*/ 2816945 h 2816945"/>
              <a:gd name="connsiteX5" fmla="*/ 0 w 3216344"/>
              <a:gd name="connsiteY5" fmla="*/ 596005 h 2816945"/>
              <a:gd name="connsiteX6" fmla="*/ 47558 w 3216344"/>
              <a:gd name="connsiteY6" fmla="*/ 543678 h 2816945"/>
              <a:gd name="connsiteX7" fmla="*/ 1360112 w 3216344"/>
              <a:gd name="connsiteY7" fmla="*/ 0 h 281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16344" h="2816945">
                <a:moveTo>
                  <a:pt x="1360112" y="0"/>
                </a:moveTo>
                <a:cubicBezTo>
                  <a:pt x="2385281" y="0"/>
                  <a:pt x="3216344" y="831063"/>
                  <a:pt x="3216344" y="1856232"/>
                </a:cubicBezTo>
                <a:cubicBezTo>
                  <a:pt x="3216344" y="2176598"/>
                  <a:pt x="3135186" y="2478007"/>
                  <a:pt x="2992307" y="2741023"/>
                </a:cubicBezTo>
                <a:lnTo>
                  <a:pt x="2946183" y="2816945"/>
                </a:lnTo>
                <a:lnTo>
                  <a:pt x="0" y="2816945"/>
                </a:lnTo>
                <a:lnTo>
                  <a:pt x="0" y="596005"/>
                </a:lnTo>
                <a:lnTo>
                  <a:pt x="47558" y="543678"/>
                </a:lnTo>
                <a:cubicBezTo>
                  <a:pt x="383470" y="207766"/>
                  <a:pt x="847528" y="0"/>
                  <a:pt x="136011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973AF05-1CBD-4B57-BB0F-EAEF9F8FB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6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0935" y="2871982"/>
            <a:ext cx="2834640" cy="28346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2E9AF85-886F-4B68-B8B6-5338A7D337E8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3"/>
          <a:srcRect t="1816" r="-4" b="26681"/>
          <a:stretch/>
        </p:blipFill>
        <p:spPr>
          <a:xfrm>
            <a:off x="3545527" y="3036574"/>
            <a:ext cx="2505456" cy="2505456"/>
          </a:xfrm>
          <a:custGeom>
            <a:avLst/>
            <a:gdLst/>
            <a:ahLst/>
            <a:cxnLst/>
            <a:rect l="l" t="t" r="r" b="b"/>
            <a:pathLst>
              <a:path w="2505456" h="2505456">
                <a:moveTo>
                  <a:pt x="1252728" y="0"/>
                </a:moveTo>
                <a:cubicBezTo>
                  <a:pt x="1944591" y="0"/>
                  <a:pt x="2505456" y="560865"/>
                  <a:pt x="2505456" y="1252728"/>
                </a:cubicBezTo>
                <a:cubicBezTo>
                  <a:pt x="2505456" y="1944591"/>
                  <a:pt x="1944591" y="2505456"/>
                  <a:pt x="1252728" y="2505456"/>
                </a:cubicBezTo>
                <a:cubicBezTo>
                  <a:pt x="560865" y="2505456"/>
                  <a:pt x="0" y="1944591"/>
                  <a:pt x="0" y="1252728"/>
                </a:cubicBezTo>
                <a:cubicBezTo>
                  <a:pt x="0" y="560865"/>
                  <a:pt x="560865" y="0"/>
                  <a:pt x="1252728" y="0"/>
                </a:cubicBezTo>
                <a:close/>
              </a:path>
            </a:pathLst>
          </a:custGeom>
        </p:spPr>
      </p:pic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43E319BF-3DAC-4B0A-91AB-99F52E732D71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6" r="23302" b="1"/>
          <a:stretch/>
        </p:blipFill>
        <p:spPr>
          <a:xfrm>
            <a:off x="20" y="10"/>
            <a:ext cx="3904480" cy="3318836"/>
          </a:xfrm>
          <a:custGeom>
            <a:avLst/>
            <a:gdLst/>
            <a:ahLst/>
            <a:cxnLst/>
            <a:rect l="l" t="t" r="r" b="b"/>
            <a:pathLst>
              <a:path w="3904500" h="3318846">
                <a:moveTo>
                  <a:pt x="0" y="0"/>
                </a:moveTo>
                <a:lnTo>
                  <a:pt x="3550823" y="0"/>
                </a:lnTo>
                <a:lnTo>
                  <a:pt x="3646046" y="156742"/>
                </a:lnTo>
                <a:cubicBezTo>
                  <a:pt x="3810874" y="460163"/>
                  <a:pt x="3904500" y="807876"/>
                  <a:pt x="3904500" y="1177456"/>
                </a:cubicBezTo>
                <a:cubicBezTo>
                  <a:pt x="3904500" y="2360113"/>
                  <a:pt x="2945767" y="3318846"/>
                  <a:pt x="1763110" y="3318846"/>
                </a:cubicBezTo>
                <a:cubicBezTo>
                  <a:pt x="1097866" y="3318846"/>
                  <a:pt x="503472" y="3015497"/>
                  <a:pt x="110709" y="2539579"/>
                </a:cubicBezTo>
                <a:lnTo>
                  <a:pt x="0" y="2391530"/>
                </a:lnTo>
                <a:close/>
              </a:path>
            </a:pathLst>
          </a:custGeom>
        </p:spPr>
      </p:pic>
      <p:pic>
        <p:nvPicPr>
          <p:cNvPr id="7" name="Picture 6" descr="Diagram, schematic&#10;&#10;Description automatically generated">
            <a:extLst>
              <a:ext uri="{FF2B5EF4-FFF2-40B4-BE49-F238E27FC236}">
                <a16:creationId xmlns:a16="http://schemas.microsoft.com/office/drawing/2014/main" id="{8436A909-9BFB-41B8-BA6A-9E351710F9A9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5"/>
          <a:srcRect l="7840" r="30287"/>
          <a:stretch/>
        </p:blipFill>
        <p:spPr>
          <a:xfrm>
            <a:off x="1" y="4207014"/>
            <a:ext cx="3050387" cy="2654675"/>
          </a:xfrm>
          <a:custGeom>
            <a:avLst/>
            <a:gdLst/>
            <a:ahLst/>
            <a:cxnLst/>
            <a:rect l="l" t="t" r="r" b="b"/>
            <a:pathLst>
              <a:path w="3050387" h="2654675">
                <a:moveTo>
                  <a:pt x="1360112" y="0"/>
                </a:moveTo>
                <a:cubicBezTo>
                  <a:pt x="2293625" y="0"/>
                  <a:pt x="3050387" y="756762"/>
                  <a:pt x="3050387" y="1690275"/>
                </a:cubicBezTo>
                <a:cubicBezTo>
                  <a:pt x="3050387" y="2040343"/>
                  <a:pt x="2943967" y="2365554"/>
                  <a:pt x="2761715" y="2635324"/>
                </a:cubicBezTo>
                <a:lnTo>
                  <a:pt x="2747244" y="2654675"/>
                </a:lnTo>
                <a:lnTo>
                  <a:pt x="0" y="2654675"/>
                </a:lnTo>
                <a:lnTo>
                  <a:pt x="0" y="689742"/>
                </a:lnTo>
                <a:lnTo>
                  <a:pt x="55814" y="615103"/>
                </a:lnTo>
                <a:cubicBezTo>
                  <a:pt x="365835" y="239445"/>
                  <a:pt x="835011" y="0"/>
                  <a:pt x="1360112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65F7-E0F3-4661-A528-241DDB557503}"/>
              </a:ext>
            </a:extLst>
          </p:cNvPr>
          <p:cNvSpPr>
            <a:spLocks noGrp="1"/>
          </p:cNvSpPr>
          <p:nvPr>
            <p:ph idx="1"/>
            <p:custDataLst>
              <p:tags r:id="rId10"/>
            </p:custDataLst>
          </p:nvPr>
        </p:nvSpPr>
        <p:spPr>
          <a:xfrm>
            <a:off x="6979313" y="2871982"/>
            <a:ext cx="4375579" cy="3100193"/>
          </a:xfrm>
        </p:spPr>
        <p:txBody>
          <a:bodyPr anchor="t">
            <a:normAutofit/>
          </a:bodyPr>
          <a:lstStyle/>
          <a:p>
            <a:r>
              <a:rPr lang="fr-CA" sz="1800" dirty="0">
                <a:solidFill>
                  <a:schemeClr val="tx1"/>
                </a:solidFill>
              </a:rPr>
              <a:t>Acceptation finale</a:t>
            </a:r>
          </a:p>
          <a:p>
            <a:r>
              <a:rPr lang="fr-CA" sz="1800" dirty="0">
                <a:solidFill>
                  <a:schemeClr val="tx1"/>
                </a:solidFill>
              </a:rPr>
              <a:t>IRI</a:t>
            </a:r>
          </a:p>
          <a:p>
            <a:r>
              <a:rPr lang="fr-CA" sz="1800" dirty="0">
                <a:solidFill>
                  <a:schemeClr val="tx1"/>
                </a:solidFill>
              </a:rPr>
              <a:t>Photographies</a:t>
            </a:r>
          </a:p>
          <a:p>
            <a:pPr marL="0" indent="0">
              <a:buNone/>
            </a:pPr>
            <a:endParaRPr lang="fr-CA" sz="1800" dirty="0"/>
          </a:p>
        </p:txBody>
      </p:sp>
    </p:spTree>
    <p:extLst>
      <p:ext uri="{BB962C8B-B14F-4D97-AF65-F5344CB8AC3E}">
        <p14:creationId xmlns:p14="http://schemas.microsoft.com/office/powerpoint/2010/main" val="30453342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0C6E1-32AA-465A-8A05-5931E9B85E79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517924" y="548564"/>
            <a:ext cx="5277333" cy="1325563"/>
          </a:xfrm>
        </p:spPr>
        <p:txBody>
          <a:bodyPr>
            <a:normAutofit/>
          </a:bodyPr>
          <a:lstStyle/>
          <a:p>
            <a:r>
              <a:rPr lang="fr-CA" dirty="0"/>
              <a:t>Comment surmonter ces défis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32691CC-4AB8-48AF-B822-EBF7F4E9E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2056" y="1"/>
            <a:ext cx="4480560" cy="2513993"/>
          </a:xfrm>
          <a:custGeom>
            <a:avLst/>
            <a:gdLst>
              <a:gd name="connsiteX0" fmla="*/ 18382 w 4480560"/>
              <a:gd name="connsiteY0" fmla="*/ 0 h 2513993"/>
              <a:gd name="connsiteX1" fmla="*/ 4462178 w 4480560"/>
              <a:gd name="connsiteY1" fmla="*/ 0 h 2513993"/>
              <a:gd name="connsiteX2" fmla="*/ 4468994 w 4480560"/>
              <a:gd name="connsiteY2" fmla="*/ 44657 h 2513993"/>
              <a:gd name="connsiteX3" fmla="*/ 4480560 w 4480560"/>
              <a:gd name="connsiteY3" fmla="*/ 273713 h 2513993"/>
              <a:gd name="connsiteX4" fmla="*/ 2240280 w 4480560"/>
              <a:gd name="connsiteY4" fmla="*/ 2513993 h 2513993"/>
              <a:gd name="connsiteX5" fmla="*/ 0 w 4480560"/>
              <a:gd name="connsiteY5" fmla="*/ 273713 h 2513993"/>
              <a:gd name="connsiteX6" fmla="*/ 11567 w 4480560"/>
              <a:gd name="connsiteY6" fmla="*/ 44657 h 251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0560" h="2513993">
                <a:moveTo>
                  <a:pt x="18382" y="0"/>
                </a:moveTo>
                <a:lnTo>
                  <a:pt x="4462178" y="0"/>
                </a:lnTo>
                <a:lnTo>
                  <a:pt x="4468994" y="44657"/>
                </a:lnTo>
                <a:cubicBezTo>
                  <a:pt x="4476642" y="119969"/>
                  <a:pt x="4480560" y="196384"/>
                  <a:pt x="4480560" y="273713"/>
                </a:cubicBezTo>
                <a:cubicBezTo>
                  <a:pt x="4480560" y="1510985"/>
                  <a:pt x="3477552" y="2513993"/>
                  <a:pt x="2240280" y="2513993"/>
                </a:cubicBezTo>
                <a:cubicBezTo>
                  <a:pt x="1003008" y="2513993"/>
                  <a:pt x="0" y="1510985"/>
                  <a:pt x="0" y="273713"/>
                </a:cubicBezTo>
                <a:cubicBezTo>
                  <a:pt x="0" y="196384"/>
                  <a:pt x="3918" y="119969"/>
                  <a:pt x="11567" y="4465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8954A1A5-C438-4336-BD4A-1C6B4267BAA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" r="2" b="2"/>
          <a:stretch/>
        </p:blipFill>
        <p:spPr>
          <a:xfrm>
            <a:off x="1516648" y="1"/>
            <a:ext cx="4151376" cy="2349401"/>
          </a:xfrm>
          <a:custGeom>
            <a:avLst/>
            <a:gdLst/>
            <a:ahLst/>
            <a:cxnLst/>
            <a:rect l="l" t="t" r="r" b="b"/>
            <a:pathLst>
              <a:path w="4151376" h="2349401">
                <a:moveTo>
                  <a:pt x="20101" y="0"/>
                </a:moveTo>
                <a:lnTo>
                  <a:pt x="4131276" y="0"/>
                </a:lnTo>
                <a:lnTo>
                  <a:pt x="4140659" y="61486"/>
                </a:lnTo>
                <a:cubicBezTo>
                  <a:pt x="4147746" y="131265"/>
                  <a:pt x="4151376" y="202065"/>
                  <a:pt x="4151376" y="273713"/>
                </a:cubicBezTo>
                <a:cubicBezTo>
                  <a:pt x="4151376" y="1420084"/>
                  <a:pt x="3222059" y="2349401"/>
                  <a:pt x="2075688" y="2349401"/>
                </a:cubicBezTo>
                <a:cubicBezTo>
                  <a:pt x="929317" y="2349401"/>
                  <a:pt x="0" y="1420084"/>
                  <a:pt x="0" y="273713"/>
                </a:cubicBezTo>
                <a:cubicBezTo>
                  <a:pt x="0" y="202065"/>
                  <a:pt x="3630" y="131265"/>
                  <a:pt x="10717" y="61486"/>
                </a:cubicBez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6A8E1B4-B839-4C58-B08A-F0B094580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09477"/>
            <a:ext cx="4966870" cy="3948522"/>
          </a:xfrm>
          <a:custGeom>
            <a:avLst/>
            <a:gdLst>
              <a:gd name="connsiteX0" fmla="*/ 2748962 w 4966870"/>
              <a:gd name="connsiteY0" fmla="*/ 0 h 3948522"/>
              <a:gd name="connsiteX1" fmla="*/ 4870195 w 4966870"/>
              <a:gd name="connsiteY1" fmla="*/ 1000367 h 3948522"/>
              <a:gd name="connsiteX2" fmla="*/ 4966870 w 4966870"/>
              <a:gd name="connsiteY2" fmla="*/ 1129649 h 3948522"/>
              <a:gd name="connsiteX3" fmla="*/ 4966870 w 4966870"/>
              <a:gd name="connsiteY3" fmla="*/ 3948522 h 3948522"/>
              <a:gd name="connsiteX4" fmla="*/ 278430 w 4966870"/>
              <a:gd name="connsiteY4" fmla="*/ 3948522 h 3948522"/>
              <a:gd name="connsiteX5" fmla="*/ 216027 w 4966870"/>
              <a:gd name="connsiteY5" fmla="*/ 3818982 h 3948522"/>
              <a:gd name="connsiteX6" fmla="*/ 0 w 4966870"/>
              <a:gd name="connsiteY6" fmla="*/ 2748962 h 3948522"/>
              <a:gd name="connsiteX7" fmla="*/ 2748962 w 4966870"/>
              <a:gd name="connsiteY7" fmla="*/ 0 h 394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66870" h="3948522">
                <a:moveTo>
                  <a:pt x="2748962" y="0"/>
                </a:moveTo>
                <a:cubicBezTo>
                  <a:pt x="3602955" y="0"/>
                  <a:pt x="4365995" y="389418"/>
                  <a:pt x="4870195" y="1000367"/>
                </a:cubicBezTo>
                <a:lnTo>
                  <a:pt x="4966870" y="1129649"/>
                </a:lnTo>
                <a:lnTo>
                  <a:pt x="4966870" y="3948522"/>
                </a:lnTo>
                <a:lnTo>
                  <a:pt x="278430" y="3948522"/>
                </a:lnTo>
                <a:lnTo>
                  <a:pt x="216027" y="3818982"/>
                </a:lnTo>
                <a:cubicBezTo>
                  <a:pt x="76922" y="3490101"/>
                  <a:pt x="0" y="3128515"/>
                  <a:pt x="0" y="2748962"/>
                </a:cubicBezTo>
                <a:cubicBezTo>
                  <a:pt x="0" y="1230752"/>
                  <a:pt x="1230752" y="0"/>
                  <a:pt x="274896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6B7701-8AF1-49E8-A85C-BAA3B4F95235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9"/>
          <a:srcRect r="14965" b="2"/>
          <a:stretch/>
        </p:blipFill>
        <p:spPr>
          <a:xfrm>
            <a:off x="20" y="3075259"/>
            <a:ext cx="4801068" cy="3782741"/>
          </a:xfrm>
          <a:custGeom>
            <a:avLst/>
            <a:gdLst/>
            <a:ahLst/>
            <a:cxnLst/>
            <a:rect l="l" t="t" r="r" b="b"/>
            <a:pathLst>
              <a:path w="4801088" h="3782741">
                <a:moveTo>
                  <a:pt x="2217908" y="0"/>
                </a:moveTo>
                <a:cubicBezTo>
                  <a:pt x="3644559" y="0"/>
                  <a:pt x="4801088" y="1156529"/>
                  <a:pt x="4801088" y="2583180"/>
                </a:cubicBezTo>
                <a:cubicBezTo>
                  <a:pt x="4801088" y="2939843"/>
                  <a:pt x="4728805" y="3279623"/>
                  <a:pt x="4598089" y="3588671"/>
                </a:cubicBezTo>
                <a:lnTo>
                  <a:pt x="4504600" y="3782741"/>
                </a:lnTo>
                <a:lnTo>
                  <a:pt x="0" y="3782741"/>
                </a:lnTo>
                <a:lnTo>
                  <a:pt x="0" y="1263826"/>
                </a:lnTo>
                <a:lnTo>
                  <a:pt x="75894" y="1138900"/>
                </a:lnTo>
                <a:cubicBezTo>
                  <a:pt x="540111" y="451769"/>
                  <a:pt x="1326251" y="0"/>
                  <a:pt x="2217908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030DD-8DEC-44E4-B084-371A222A4F63}"/>
              </a:ext>
            </a:extLst>
          </p:cNvPr>
          <p:cNvSpPr>
            <a:spLocks noGrp="1"/>
          </p:cNvSpPr>
          <p:nvPr>
            <p:ph idx="1"/>
            <p:custDataLst>
              <p:tags r:id="rId6"/>
            </p:custDataLst>
          </p:nvPr>
        </p:nvSpPr>
        <p:spPr>
          <a:xfrm>
            <a:off x="6648721" y="1928402"/>
            <a:ext cx="5272888" cy="3181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fr-CA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Il faut pallier au fait :</a:t>
            </a:r>
          </a:p>
          <a:p>
            <a:r>
              <a:rPr lang="fr-CA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Expertise n’est pas toujours disponible</a:t>
            </a:r>
          </a:p>
          <a:p>
            <a:r>
              <a:rPr lang="fr-CA" sz="18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Le transfert de savoir est une problématique</a:t>
            </a:r>
            <a:endParaRPr lang="fr-CA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fr-CA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Nous devons agir au bon moment</a:t>
            </a:r>
          </a:p>
          <a:p>
            <a:r>
              <a:rPr lang="fr-CA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Nous devons comprendre où sont nos enjeux</a:t>
            </a:r>
          </a:p>
          <a:p>
            <a:r>
              <a:rPr lang="fr-CA" sz="1800" dirty="0">
                <a:solidFill>
                  <a:schemeClr val="tx1"/>
                </a:solidFill>
                <a:latin typeface="Calibri" panose="020F0502020204030204" pitchFamily="34" charset="0"/>
              </a:rPr>
              <a:t>Prendre les moyens d’utiliser notre information</a:t>
            </a:r>
          </a:p>
          <a:p>
            <a:r>
              <a:rPr lang="fr-CA" sz="1800" dirty="0">
                <a:solidFill>
                  <a:schemeClr val="tx1"/>
                </a:solidFill>
                <a:latin typeface="Calibri" panose="020F0502020204030204" pitchFamily="34" charset="0"/>
              </a:rPr>
              <a:t>Bien documenter</a:t>
            </a:r>
          </a:p>
          <a:p>
            <a:pPr marL="0" indent="0">
              <a:buNone/>
            </a:pPr>
            <a:endParaRPr lang="fr-CA" sz="1800" dirty="0"/>
          </a:p>
          <a:p>
            <a:pPr marL="0" indent="0">
              <a:buNone/>
            </a:pPr>
            <a:endParaRPr lang="fr-CA" sz="1800" dirty="0"/>
          </a:p>
        </p:txBody>
      </p:sp>
    </p:spTree>
    <p:extLst>
      <p:ext uri="{BB962C8B-B14F-4D97-AF65-F5344CB8AC3E}">
        <p14:creationId xmlns:p14="http://schemas.microsoft.com/office/powerpoint/2010/main" val="35600365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0C6E1-32AA-465A-8A05-5931E9B85E79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fr-CA" dirty="0"/>
              <a:t>En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030DD-8DEC-44E4-B084-371A222A4F63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762000" y="2279018"/>
            <a:ext cx="5988141" cy="337592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fr-CA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Nous avons ensemble fait le constat que :</a:t>
            </a:r>
          </a:p>
          <a:p>
            <a:r>
              <a:rPr lang="fr-CA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Nos conditions ont changé et les repères aussi</a:t>
            </a:r>
          </a:p>
          <a:p>
            <a:r>
              <a:rPr lang="fr-CA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Nous avons des conditions variables au chantier </a:t>
            </a:r>
          </a:p>
          <a:p>
            <a:r>
              <a:rPr lang="fr-CA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Tous les outils et toutes les techniques nécessaires</a:t>
            </a:r>
          </a:p>
          <a:p>
            <a:r>
              <a:rPr lang="fr-CA" sz="1600" dirty="0">
                <a:solidFill>
                  <a:schemeClr val="tx1"/>
                </a:solidFill>
                <a:latin typeface="Calibri" panose="020F0502020204030204" pitchFamily="34" charset="0"/>
              </a:rPr>
              <a:t>Nous avons concentré nos efforts des dernières années à tenter de mitiger le risque</a:t>
            </a:r>
          </a:p>
          <a:p>
            <a:r>
              <a:rPr lang="fr-CA" sz="1600" dirty="0">
                <a:solidFill>
                  <a:schemeClr val="tx1"/>
                </a:solidFill>
                <a:latin typeface="Calibri" panose="020F0502020204030204" pitchFamily="34" charset="0"/>
              </a:rPr>
              <a:t>Il faut prendre les moyens d’utiliser notre information et bien documenter</a:t>
            </a:r>
          </a:p>
          <a:p>
            <a:pPr marL="0" indent="0">
              <a:buNone/>
            </a:pPr>
            <a:endParaRPr lang="fr-CA" sz="180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B7C524-A1D3-4EBF-BE05-486E64A0596B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6"/>
          <a:srcRect l="18483" r="17362" b="-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893F70-5DB5-482D-9E26-DD3DC160AC6A}"/>
              </a:ext>
            </a:extLst>
          </p:cNvPr>
          <p:cNvSpPr txBox="1"/>
          <p:nvPr/>
        </p:nvSpPr>
        <p:spPr>
          <a:xfrm>
            <a:off x="929361" y="5169159"/>
            <a:ext cx="65817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rgbClr val="00B0F0"/>
                </a:solidFill>
              </a:rPr>
              <a:t>La solution, adhérer à une approche intégrée supportée par des technologies performantes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605286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0C6E1-32AA-465A-8A05-5931E9B85E79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846989" y="575195"/>
            <a:ext cx="4668257" cy="1325563"/>
          </a:xfrm>
        </p:spPr>
        <p:txBody>
          <a:bodyPr>
            <a:normAutofit/>
          </a:bodyPr>
          <a:lstStyle/>
          <a:p>
            <a:r>
              <a:rPr lang="fr-CA" dirty="0"/>
              <a:t>En conclusion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3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4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A75B97-0378-498A-BD38-36EF2780DBD1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0"/>
          <a:srcRect r="6500"/>
          <a:stretch/>
        </p:blipFill>
        <p:spPr>
          <a:xfrm>
            <a:off x="3559122" y="2661260"/>
            <a:ext cx="2788920" cy="278892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06000B29-0921-411A-B2C8-DE8650595432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" r="27903" b="-3"/>
          <a:stretch/>
        </p:blipFill>
        <p:spPr>
          <a:xfrm>
            <a:off x="20" y="10"/>
            <a:ext cx="3967953" cy="3383270"/>
          </a:xfrm>
          <a:custGeom>
            <a:avLst/>
            <a:gdLst/>
            <a:ahLst/>
            <a:cxnLst/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B7C524-A1D3-4EBF-BE05-486E64A0596B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2"/>
          <a:srcRect l="13668" r="12547" b="-1"/>
          <a:stretch/>
        </p:blipFill>
        <p:spPr>
          <a:xfrm>
            <a:off x="4825" y="4007260"/>
            <a:ext cx="3155071" cy="2850749"/>
          </a:xfrm>
          <a:custGeom>
            <a:avLst/>
            <a:gdLst/>
            <a:ahLst/>
            <a:cxnLst/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030DD-8DEC-44E4-B084-371A222A4F63}"/>
              </a:ext>
            </a:extLst>
          </p:cNvPr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582206" y="1483567"/>
            <a:ext cx="5519597" cy="471196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fr-CA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Chez SCT nous investissons dans le futur chaque jour pour faire avancer notre industrie.</a:t>
            </a:r>
          </a:p>
          <a:p>
            <a:pPr marL="0" indent="0">
              <a:buNone/>
            </a:pPr>
            <a:endParaRPr lang="fr-CA" sz="1800" i="0" u="none" strike="noStrike" baseline="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CA" sz="1800" i="0" u="none" strike="noStrike" baseline="0" dirty="0">
                <a:solidFill>
                  <a:schemeClr val="tx1"/>
                </a:solidFill>
              </a:rPr>
              <a:t>D’ailleurs, tourné vers le futur, nous développons actuellement une technologie innovante, écoresponsable et simples à utiliser permettant de : </a:t>
            </a:r>
          </a:p>
          <a:p>
            <a:r>
              <a:rPr lang="fr-CA" sz="1800" i="0" u="none" strike="noStrike" baseline="0" dirty="0">
                <a:solidFill>
                  <a:schemeClr val="tx1"/>
                </a:solidFill>
              </a:rPr>
              <a:t>Diminuer le </a:t>
            </a:r>
            <a:r>
              <a:rPr lang="fr-CA" sz="1800" i="0" u="none" strike="noStrike" baseline="0" dirty="0">
                <a:solidFill>
                  <a:srgbClr val="0097D1"/>
                </a:solidFill>
              </a:rPr>
              <a:t>risque financier et technique</a:t>
            </a:r>
            <a:r>
              <a:rPr lang="fr-CA" sz="1800" i="0" u="none" strike="noStrike" baseline="0" dirty="0">
                <a:solidFill>
                  <a:schemeClr val="tx1"/>
                </a:solidFill>
              </a:rPr>
              <a:t>;</a:t>
            </a:r>
          </a:p>
          <a:p>
            <a:r>
              <a:rPr lang="fr-CA" sz="1800" i="0" u="none" strike="noStrike" baseline="0" dirty="0">
                <a:solidFill>
                  <a:schemeClr val="tx1"/>
                </a:solidFill>
              </a:rPr>
              <a:t>Fournir de </a:t>
            </a:r>
            <a:r>
              <a:rPr lang="fr-CA" sz="1800" i="0" u="none" strike="noStrike" baseline="0" dirty="0">
                <a:solidFill>
                  <a:srgbClr val="0097D1"/>
                </a:solidFill>
              </a:rPr>
              <a:t>l’aide intelligente </a:t>
            </a:r>
            <a:r>
              <a:rPr lang="fr-CA" sz="1800" i="0" u="none" strike="noStrike" baseline="0" dirty="0">
                <a:solidFill>
                  <a:schemeClr val="tx1"/>
                </a:solidFill>
              </a:rPr>
              <a:t>à la décision;</a:t>
            </a:r>
          </a:p>
          <a:p>
            <a:r>
              <a:rPr lang="fr-CA" sz="1800" dirty="0">
                <a:solidFill>
                  <a:schemeClr val="tx1"/>
                </a:solidFill>
              </a:rPr>
              <a:t>Offrir une </a:t>
            </a:r>
            <a:r>
              <a:rPr lang="fr-CA" sz="1800" dirty="0">
                <a:solidFill>
                  <a:srgbClr val="0097D1"/>
                </a:solidFill>
              </a:rPr>
              <a:t>v</a:t>
            </a:r>
            <a:r>
              <a:rPr lang="fr-CA" sz="1800" i="0" u="none" strike="noStrike" baseline="0" dirty="0">
                <a:solidFill>
                  <a:srgbClr val="0097D1"/>
                </a:solidFill>
              </a:rPr>
              <a:t>ision en temps réel </a:t>
            </a:r>
            <a:r>
              <a:rPr lang="fr-CA" sz="1800" i="0" u="none" strike="noStrike" baseline="0" dirty="0">
                <a:solidFill>
                  <a:schemeClr val="tx1"/>
                </a:solidFill>
              </a:rPr>
              <a:t>des projets; </a:t>
            </a:r>
          </a:p>
          <a:p>
            <a:r>
              <a:rPr lang="fr-CA" sz="1800" i="0" u="none" strike="noStrike" baseline="0" dirty="0">
                <a:solidFill>
                  <a:schemeClr val="tx1"/>
                </a:solidFill>
              </a:rPr>
              <a:t>Permettre un </a:t>
            </a:r>
            <a:r>
              <a:rPr lang="fr-CA" sz="1800" i="0" u="none" strike="noStrike" baseline="0" dirty="0">
                <a:solidFill>
                  <a:srgbClr val="0097D1"/>
                </a:solidFill>
              </a:rPr>
              <a:t>suivi régulier </a:t>
            </a:r>
            <a:r>
              <a:rPr lang="fr-CA" sz="1800" i="0" u="none" strike="noStrike" baseline="0" dirty="0">
                <a:solidFill>
                  <a:schemeClr val="tx1"/>
                </a:solidFill>
              </a:rPr>
              <a:t>et assisté;</a:t>
            </a:r>
          </a:p>
          <a:p>
            <a:r>
              <a:rPr lang="fr-CA" sz="1800" dirty="0">
                <a:solidFill>
                  <a:schemeClr val="tx1"/>
                </a:solidFill>
              </a:rPr>
              <a:t>S’assurer de </a:t>
            </a:r>
            <a:r>
              <a:rPr lang="fr-CA" sz="1800" dirty="0">
                <a:solidFill>
                  <a:srgbClr val="0097D1"/>
                </a:solidFill>
              </a:rPr>
              <a:t>la rétention et de l’accroissement de l’expertise</a:t>
            </a:r>
            <a:r>
              <a:rPr lang="fr-CA" sz="1800" dirty="0">
                <a:solidFill>
                  <a:schemeClr val="tx1"/>
                </a:solidFill>
              </a:rPr>
              <a:t> des intervenants;</a:t>
            </a:r>
            <a:endParaRPr lang="fr-CA" sz="1800" i="0" u="none" strike="noStrike" baseline="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r-CA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CA" sz="1800" i="0" u="none" strike="noStrike" baseline="0" dirty="0">
                <a:solidFill>
                  <a:schemeClr val="tx1"/>
                </a:solidFill>
              </a:rPr>
              <a:t>Pour une meilleure performance des ouvrages</a:t>
            </a:r>
            <a:r>
              <a:rPr lang="fr-CA" sz="1800" i="0" u="none" strike="noStrike" baseline="0" dirty="0"/>
              <a:t>.</a:t>
            </a:r>
            <a:endParaRPr lang="fr-CA" sz="1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593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D87E2FCB-287A-412F-8D49-2352C45065F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284"/>
          <a:stretch/>
        </p:blipFill>
        <p:spPr bwMode="auto">
          <a:xfrm>
            <a:off x="20" y="10"/>
            <a:ext cx="463722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4097DF-257D-42E6-9F85-884D446FE6CF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208981" y="186018"/>
            <a:ext cx="6274591" cy="335160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6000" dirty="0">
                <a:solidFill>
                  <a:srgbClr val="0097D1"/>
                </a:solidFill>
              </a:rPr>
              <a:t>				MERCI!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A3461-C19B-4B04-B660-1EFBFA14F466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690" y="5543091"/>
            <a:ext cx="1148859" cy="110290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E0DACC-06D9-40F1-BBF6-A0B2BA67632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216892" y="4052236"/>
            <a:ext cx="6776185" cy="223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pic>
        <p:nvPicPr>
          <p:cNvPr id="6" name="Graphic 5" descr="Connected">
            <a:extLst>
              <a:ext uri="{FF2B5EF4-FFF2-40B4-BE49-F238E27FC236}">
                <a16:creationId xmlns:a16="http://schemas.microsoft.com/office/drawing/2014/main" id="{7BCE3370-C714-4B1D-B739-93311CECB40F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657023" y="4346608"/>
            <a:ext cx="598371" cy="5983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030C3F-9823-41B6-8371-DF6FD3752527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303520" y="4552749"/>
            <a:ext cx="66510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>
                <a:solidFill>
                  <a:schemeClr val="bg1"/>
                </a:solidFill>
              </a:rPr>
              <a:t>LINKEDIN	  	Groupe Conseil SCT 		</a:t>
            </a:r>
          </a:p>
          <a:p>
            <a:endParaRPr lang="fr-CA" dirty="0">
              <a:solidFill>
                <a:schemeClr val="bg1"/>
              </a:solidFill>
            </a:endParaRPr>
          </a:p>
          <a:p>
            <a:r>
              <a:rPr lang="fr-CA" dirty="0">
                <a:solidFill>
                  <a:schemeClr val="bg1"/>
                </a:solidFill>
              </a:rPr>
              <a:t>COURRIEL  	d.bissonnette@groupesct.com	</a:t>
            </a:r>
          </a:p>
          <a:p>
            <a:endParaRPr lang="fr-CA" dirty="0">
              <a:solidFill>
                <a:schemeClr val="bg1"/>
              </a:solidFill>
            </a:endParaRPr>
          </a:p>
          <a:p>
            <a:r>
              <a:rPr lang="fr-CA" dirty="0">
                <a:solidFill>
                  <a:schemeClr val="bg1"/>
                </a:solidFill>
              </a:rPr>
              <a:t>TÉLÉPHONE	 1-888 445-8153</a:t>
            </a:r>
          </a:p>
          <a:p>
            <a:r>
              <a:rPr lang="fr-CA" dirty="0">
                <a:solidFill>
                  <a:schemeClr val="bg1"/>
                </a:solidFill>
              </a:rPr>
              <a:t>	</a:t>
            </a:r>
          </a:p>
          <a:p>
            <a:r>
              <a:rPr lang="fr-CA" dirty="0">
                <a:solidFill>
                  <a:schemeClr val="bg1"/>
                </a:solidFill>
              </a:rPr>
              <a:t>		</a:t>
            </a:r>
          </a:p>
        </p:txBody>
      </p:sp>
      <p:pic>
        <p:nvPicPr>
          <p:cNvPr id="9" name="Graphic 8" descr="Email">
            <a:extLst>
              <a:ext uri="{FF2B5EF4-FFF2-40B4-BE49-F238E27FC236}">
                <a16:creationId xmlns:a16="http://schemas.microsoft.com/office/drawing/2014/main" id="{973203E7-FB40-4E54-BA38-36B699E13844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791777" y="4964231"/>
            <a:ext cx="416292" cy="416292"/>
          </a:xfrm>
          <a:prstGeom prst="rect">
            <a:avLst/>
          </a:prstGeom>
        </p:spPr>
      </p:pic>
      <p:pic>
        <p:nvPicPr>
          <p:cNvPr id="11" name="Graphic 10" descr="Smart Phone">
            <a:extLst>
              <a:ext uri="{FF2B5EF4-FFF2-40B4-BE49-F238E27FC236}">
                <a16:creationId xmlns:a16="http://schemas.microsoft.com/office/drawing/2014/main" id="{4A977921-D03C-4106-916D-C4CCD3F9DE21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801402" y="5522497"/>
            <a:ext cx="415490" cy="41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98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97392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F5F9AFA9755A439B4A3B32881DE7BE" ma:contentTypeVersion="12" ma:contentTypeDescription="Crée un document." ma:contentTypeScope="" ma:versionID="f7c1e1e1b03de3e4dbc4ba1aee99e8c2">
  <xsd:schema xmlns:xsd="http://www.w3.org/2001/XMLSchema" xmlns:xs="http://www.w3.org/2001/XMLSchema" xmlns:p="http://schemas.microsoft.com/office/2006/metadata/properties" xmlns:ns2="d6d9b2aa-bef7-467c-9a52-40e6d1f4b82c" xmlns:ns3="69bf063f-6554-466b-bff5-25041f48c111" targetNamespace="http://schemas.microsoft.com/office/2006/metadata/properties" ma:root="true" ma:fieldsID="41f3751746166ec5cbc9e2e94c60e0bd" ns2:_="" ns3:_="">
    <xsd:import namespace="d6d9b2aa-bef7-467c-9a52-40e6d1f4b82c"/>
    <xsd:import namespace="69bf063f-6554-466b-bff5-25041f48c1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d9b2aa-bef7-467c-9a52-40e6d1f4b8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bf063f-6554-466b-bff5-25041f48c11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DC8549-67C1-4D7E-AE9C-8846365B4424}"/>
</file>

<file path=customXml/itemProps2.xml><?xml version="1.0" encoding="utf-8"?>
<ds:datastoreItem xmlns:ds="http://schemas.openxmlformats.org/officeDocument/2006/customXml" ds:itemID="{56952DAC-EE1A-45E4-81ED-5BE16F9EF7CC}"/>
</file>

<file path=customXml/itemProps3.xml><?xml version="1.0" encoding="utf-8"?>
<ds:datastoreItem xmlns:ds="http://schemas.openxmlformats.org/officeDocument/2006/customXml" ds:itemID="{B882349C-2360-42C5-92CE-BEC376FBA839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728</Words>
  <Application>Microsoft Office PowerPoint</Application>
  <PresentationFormat>Grand écran</PresentationFormat>
  <Paragraphs>156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Helvetica-Bold</vt:lpstr>
      <vt:lpstr>Rockwell</vt:lpstr>
      <vt:lpstr>Office Theme</vt:lpstr>
      <vt:lpstr>Présentation PowerPoint</vt:lpstr>
      <vt:lpstr>RÉALITÉ OU FICTION?</vt:lpstr>
      <vt:lpstr>RÉALITÉ OU FICTION?</vt:lpstr>
      <vt:lpstr>NOS ACTIVITÉS AU QUOTIDIEN</vt:lpstr>
      <vt:lpstr>Nous pensons et travaillons autrement!</vt:lpstr>
      <vt:lpstr>Questions fondamentales</vt:lpstr>
      <vt:lpstr>Notre constat général</vt:lpstr>
      <vt:lpstr>Plus encore … lors d’expertises</vt:lpstr>
      <vt:lpstr>Travaillons sur les solutions</vt:lpstr>
      <vt:lpstr>Approche complète</vt:lpstr>
      <vt:lpstr>Documentation</vt:lpstr>
      <vt:lpstr>État des lieux</vt:lpstr>
      <vt:lpstr>État des lieux</vt:lpstr>
      <vt:lpstr>Suivi lors des travaux</vt:lpstr>
      <vt:lpstr>Suivi lors des travaux</vt:lpstr>
      <vt:lpstr>Suivi lors des travaux</vt:lpstr>
      <vt:lpstr>Suivi après travaux</vt:lpstr>
      <vt:lpstr>Comment surmonter ces défis</vt:lpstr>
      <vt:lpstr>En conclusion</vt:lpstr>
      <vt:lpstr>En conclusion</vt:lpstr>
      <vt:lpstr>    MERCI!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Bissonnette</dc:creator>
  <cp:lastModifiedBy>Émilie Filiatre</cp:lastModifiedBy>
  <cp:revision>1</cp:revision>
  <dcterms:created xsi:type="dcterms:W3CDTF">2020-12-08T15:23:05Z</dcterms:created>
  <dcterms:modified xsi:type="dcterms:W3CDTF">2020-12-17T13:07:32Z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0x01010050F5F9AFA9755A439B4A3B32881DE7BE</vt:lpwstr>
  </property>
</Properties>
</file>